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0" r:id="rId2"/>
    <p:sldId id="263" r:id="rId3"/>
    <p:sldId id="265" r:id="rId4"/>
    <p:sldId id="267" r:id="rId5"/>
    <p:sldId id="281" r:id="rId6"/>
    <p:sldId id="282" r:id="rId7"/>
    <p:sldId id="284" r:id="rId8"/>
    <p:sldId id="285" r:id="rId9"/>
    <p:sldId id="286" r:id="rId10"/>
    <p:sldId id="287" r:id="rId11"/>
    <p:sldId id="270" r:id="rId12"/>
    <p:sldId id="288" r:id="rId13"/>
    <p:sldId id="289" r:id="rId14"/>
    <p:sldId id="294" r:id="rId15"/>
    <p:sldId id="290" r:id="rId16"/>
    <p:sldId id="291" r:id="rId17"/>
    <p:sldId id="292" r:id="rId18"/>
    <p:sldId id="293" r:id="rId19"/>
    <p:sldId id="301" r:id="rId20"/>
    <p:sldId id="295" r:id="rId21"/>
    <p:sldId id="296" r:id="rId22"/>
    <p:sldId id="297" r:id="rId23"/>
    <p:sldId id="298" r:id="rId24"/>
    <p:sldId id="312" r:id="rId25"/>
    <p:sldId id="314" r:id="rId26"/>
    <p:sldId id="313" r:id="rId27"/>
    <p:sldId id="315" r:id="rId28"/>
    <p:sldId id="268" r:id="rId29"/>
    <p:sldId id="318" r:id="rId30"/>
    <p:sldId id="317" r:id="rId31"/>
    <p:sldId id="302" r:id="rId32"/>
    <p:sldId id="271" r:id="rId33"/>
    <p:sldId id="304" r:id="rId34"/>
    <p:sldId id="305" r:id="rId35"/>
    <p:sldId id="316" r:id="rId36"/>
    <p:sldId id="278" r:id="rId37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2" userDrawn="1">
          <p15:clr>
            <a:srgbClr val="A4A3A4"/>
          </p15:clr>
        </p15:guide>
        <p15:guide id="2" pos="388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DDC5"/>
    <a:srgbClr val="65B3B7"/>
    <a:srgbClr val="F5FBF8"/>
    <a:srgbClr val="ABDAC8"/>
    <a:srgbClr val="CCF0E1"/>
    <a:srgbClr val="1E6F80"/>
    <a:srgbClr val="1E6C79"/>
    <a:srgbClr val="A9DFE1"/>
    <a:srgbClr val="116979"/>
    <a:srgbClr val="C2F0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571" y="413"/>
      </p:cViewPr>
      <p:guideLst>
        <p:guide orient="horz" pos="2162"/>
        <p:guide pos="388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F5769-2EFA-4FA7-81DC-D420D80F1684}" type="datetimeFigureOut">
              <a:rPr lang="zh-CN" altLang="en-US" smtClean="0"/>
              <a:t>2024/6/18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3081C-68DA-4D10-A287-62D6B3944B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F5769-2EFA-4FA7-81DC-D420D80F1684}" type="datetimeFigureOut">
              <a:rPr lang="zh-CN" altLang="en-US" smtClean="0"/>
              <a:t>2024/6/18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3081C-68DA-4D10-A287-62D6B3944B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F5769-2EFA-4FA7-81DC-D420D80F1684}" type="datetimeFigureOut">
              <a:rPr lang="zh-CN" altLang="en-US" smtClean="0"/>
              <a:t>2024/6/18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3081C-68DA-4D10-A287-62D6B3944B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F5769-2EFA-4FA7-81DC-D420D80F1684}" type="datetimeFigureOut">
              <a:rPr lang="zh-CN" altLang="en-US" smtClean="0"/>
              <a:t>2024/6/18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3081C-68DA-4D10-A287-62D6B3944B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F5769-2EFA-4FA7-81DC-D420D80F1684}" type="datetimeFigureOut">
              <a:rPr lang="zh-CN" altLang="en-US" smtClean="0"/>
              <a:t>2024/6/18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3081C-68DA-4D10-A287-62D6B3944B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F5769-2EFA-4FA7-81DC-D420D80F1684}" type="datetimeFigureOut">
              <a:rPr lang="zh-CN" altLang="en-US" smtClean="0"/>
              <a:t>2024/6/18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3081C-68DA-4D10-A287-62D6B3944B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F5769-2EFA-4FA7-81DC-D420D80F1684}" type="datetimeFigureOut">
              <a:rPr lang="zh-CN" altLang="en-US" smtClean="0"/>
              <a:t>2024/6/18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3081C-68DA-4D10-A287-62D6B3944B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F5769-2EFA-4FA7-81DC-D420D80F1684}" type="datetimeFigureOut">
              <a:rPr lang="zh-CN" altLang="en-US" smtClean="0"/>
              <a:t>2024/6/18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3081C-68DA-4D10-A287-62D6B3944B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F5769-2EFA-4FA7-81DC-D420D80F1684}" type="datetimeFigureOut">
              <a:rPr lang="zh-CN" altLang="en-US" smtClean="0"/>
              <a:t>2024/6/18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3081C-68DA-4D10-A287-62D6B3944B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F5769-2EFA-4FA7-81DC-D420D80F1684}" type="datetimeFigureOut">
              <a:rPr lang="zh-CN" altLang="en-US" smtClean="0"/>
              <a:t>2024/6/18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3081C-68DA-4D10-A287-62D6B3944B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F5769-2EFA-4FA7-81DC-D420D80F1684}" type="datetimeFigureOut">
              <a:rPr lang="zh-CN" altLang="en-US" smtClean="0"/>
              <a:t>2024/6/18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3081C-68DA-4D10-A287-62D6B3944B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F5769-2EFA-4FA7-81DC-D420D80F1684}" type="datetimeFigureOut">
              <a:rPr lang="zh-CN" altLang="en-US" smtClean="0"/>
              <a:t>2024/6/18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23081C-68DA-4D10-A287-62D6B3944B1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6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72.xml"/><Relationship Id="rId7" Type="http://schemas.openxmlformats.org/officeDocument/2006/relationships/image" Target="../media/image1.jpe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74.xml"/><Relationship Id="rId4" Type="http://schemas.openxmlformats.org/officeDocument/2006/relationships/tags" Target="../tags/tag7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tags" Target="../tags/tag77.xml"/><Relationship Id="rId7" Type="http://schemas.openxmlformats.org/officeDocument/2006/relationships/image" Target="../media/image1.jpe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79.xml"/><Relationship Id="rId4" Type="http://schemas.openxmlformats.org/officeDocument/2006/relationships/tags" Target="../tags/tag7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3" Type="http://schemas.openxmlformats.org/officeDocument/2006/relationships/tags" Target="../tags/tag4.xml"/><Relationship Id="rId21" Type="http://schemas.openxmlformats.org/officeDocument/2006/relationships/tags" Target="../tags/tag22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image" Target="../media/image1.jpeg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gif"/><Relationship Id="rId5" Type="http://schemas.openxmlformats.org/officeDocument/2006/relationships/image" Target="../media/image62.gif"/><Relationship Id="rId4" Type="http://schemas.openxmlformats.org/officeDocument/2006/relationships/image" Target="../media/image61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82.xml"/><Relationship Id="rId7" Type="http://schemas.openxmlformats.org/officeDocument/2006/relationships/tags" Target="../tags/tag86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9" Type="http://schemas.openxmlformats.org/officeDocument/2006/relationships/image" Target="../media/image1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94.xml"/><Relationship Id="rId3" Type="http://schemas.openxmlformats.org/officeDocument/2006/relationships/tags" Target="../tags/tag89.xml"/><Relationship Id="rId7" Type="http://schemas.openxmlformats.org/officeDocument/2006/relationships/tags" Target="../tags/tag93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11" Type="http://schemas.openxmlformats.org/officeDocument/2006/relationships/image" Target="../media/image1.jpeg"/><Relationship Id="rId5" Type="http://schemas.openxmlformats.org/officeDocument/2006/relationships/tags" Target="../tags/tag91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90.xml"/><Relationship Id="rId9" Type="http://schemas.openxmlformats.org/officeDocument/2006/relationships/tags" Target="../tags/tag9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98.xml"/><Relationship Id="rId7" Type="http://schemas.openxmlformats.org/officeDocument/2006/relationships/tags" Target="../tags/tag102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9" Type="http://schemas.openxmlformats.org/officeDocument/2006/relationships/image" Target="../media/image1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tags" Target="../tags/tag105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4" Type="http://schemas.openxmlformats.org/officeDocument/2006/relationships/tags" Target="../tags/tag10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tags" Target="../tags/tag25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13" Type="http://schemas.openxmlformats.org/officeDocument/2006/relationships/image" Target="../media/image3.png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12" Type="http://schemas.openxmlformats.org/officeDocument/2006/relationships/image" Target="../media/image1.jpeg"/><Relationship Id="rId2" Type="http://schemas.openxmlformats.org/officeDocument/2006/relationships/tags" Target="../tags/tag37.xml"/><Relationship Id="rId16" Type="http://schemas.openxmlformats.org/officeDocument/2006/relationships/image" Target="../media/image6.png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40.xml"/><Relationship Id="rId15" Type="http://schemas.openxmlformats.org/officeDocument/2006/relationships/image" Target="../media/image5.png"/><Relationship Id="rId10" Type="http://schemas.openxmlformats.org/officeDocument/2006/relationships/tags" Target="../tags/tag45.xml"/><Relationship Id="rId4" Type="http://schemas.openxmlformats.org/officeDocument/2006/relationships/tags" Target="../tags/tag39.xml"/><Relationship Id="rId9" Type="http://schemas.openxmlformats.org/officeDocument/2006/relationships/tags" Target="../tags/tag44.xml"/><Relationship Id="rId1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tags" Target="../tags/tag48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10" Type="http://schemas.openxmlformats.org/officeDocument/2006/relationships/image" Target="../media/image8.png"/><Relationship Id="rId4" Type="http://schemas.openxmlformats.org/officeDocument/2006/relationships/tags" Target="../tags/tag49.xml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59.xml"/><Relationship Id="rId13" Type="http://schemas.openxmlformats.org/officeDocument/2006/relationships/tags" Target="../tags/tag64.xml"/><Relationship Id="rId18" Type="http://schemas.openxmlformats.org/officeDocument/2006/relationships/image" Target="../media/image10.png"/><Relationship Id="rId3" Type="http://schemas.openxmlformats.org/officeDocument/2006/relationships/tags" Target="../tags/tag54.xml"/><Relationship Id="rId7" Type="http://schemas.openxmlformats.org/officeDocument/2006/relationships/tags" Target="../tags/tag58.xml"/><Relationship Id="rId12" Type="http://schemas.openxmlformats.org/officeDocument/2006/relationships/tags" Target="../tags/tag63.xml"/><Relationship Id="rId17" Type="http://schemas.openxmlformats.org/officeDocument/2006/relationships/image" Target="../media/image9.png"/><Relationship Id="rId2" Type="http://schemas.openxmlformats.org/officeDocument/2006/relationships/tags" Target="../tags/tag53.xml"/><Relationship Id="rId16" Type="http://schemas.openxmlformats.org/officeDocument/2006/relationships/image" Target="../media/image1.jpeg"/><Relationship Id="rId20" Type="http://schemas.openxmlformats.org/officeDocument/2006/relationships/image" Target="../media/image12.png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tags" Target="../tags/tag62.xml"/><Relationship Id="rId5" Type="http://schemas.openxmlformats.org/officeDocument/2006/relationships/tags" Target="../tags/tag56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61.xml"/><Relationship Id="rId19" Type="http://schemas.openxmlformats.org/officeDocument/2006/relationships/image" Target="../media/image11.png"/><Relationship Id="rId4" Type="http://schemas.openxmlformats.org/officeDocument/2006/relationships/tags" Target="../tags/tag55.xml"/><Relationship Id="rId9" Type="http://schemas.openxmlformats.org/officeDocument/2006/relationships/tags" Target="../tags/tag60.xml"/><Relationship Id="rId14" Type="http://schemas.openxmlformats.org/officeDocument/2006/relationships/tags" Target="../tags/tag6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712720" y="1760220"/>
            <a:ext cx="6766560" cy="1231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6600" dirty="0">
                <a:solidFill>
                  <a:srgbClr val="69708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HCI</a:t>
            </a:r>
            <a:r>
              <a:rPr lang="zh-CN" altLang="en-US" sz="6600" dirty="0">
                <a:solidFill>
                  <a:srgbClr val="69708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期末项目答辩</a:t>
            </a:r>
            <a:endParaRPr lang="zh-CN" altLang="en-US" sz="6600" dirty="0">
              <a:solidFill>
                <a:srgbClr val="697081"/>
              </a:solidFill>
            </a:endParaRPr>
          </a:p>
          <a:p>
            <a:endParaRPr lang="zh-CN" altLang="en-US" sz="6600" dirty="0">
              <a:solidFill>
                <a:srgbClr val="69708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69103" y="2851599"/>
            <a:ext cx="5653794" cy="12318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EchoCare</a:t>
            </a:r>
            <a:endParaRPr lang="en-US" altLang="zh-CN" sz="3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 user-friendly WeChat mini program for caring for Alzheimer's patients</a:t>
            </a:r>
          </a:p>
          <a:p>
            <a:endParaRPr lang="en-US" altLang="zh-CN" sz="3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DE9138-0050-A635-33C2-33FAC86711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780" y="4091120"/>
            <a:ext cx="1322440" cy="13224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90601" y="923826"/>
            <a:ext cx="10092228" cy="5019773"/>
          </a:xfrm>
          <a:prstGeom prst="rect">
            <a:avLst/>
          </a:prstGeom>
          <a:solidFill>
            <a:srgbClr val="F5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374419" y="2271414"/>
            <a:ext cx="1771582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116979"/>
                </a:solidFill>
                <a:latin typeface="Broadway" panose="04040905080B02020502" pitchFamily="82" charset="0"/>
              </a:rPr>
              <a:t>03</a:t>
            </a:r>
            <a:endParaRPr lang="zh-CN" altLang="en-US" sz="9600" dirty="0">
              <a:solidFill>
                <a:srgbClr val="116979"/>
              </a:solidFill>
              <a:latin typeface="Broadway" panose="04040905080B02020502" pitchFamily="82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64065" y="2815126"/>
            <a:ext cx="4163438" cy="983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kern="5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功能设计</a:t>
            </a:r>
          </a:p>
          <a:p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>
            <a:off x="9798341" y="4583164"/>
            <a:ext cx="2137274" cy="2118688"/>
          </a:xfrm>
          <a:prstGeom prst="ellipse">
            <a:avLst/>
          </a:prstGeom>
          <a:solidFill>
            <a:srgbClr val="AACFC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09083" y="5107413"/>
            <a:ext cx="1400176" cy="1495425"/>
          </a:xfrm>
          <a:prstGeom prst="ellipse">
            <a:avLst/>
          </a:prstGeom>
          <a:solidFill>
            <a:srgbClr val="AACFC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982030"/>
            <a:ext cx="12192000" cy="5885234"/>
          </a:xfrm>
          <a:prstGeom prst="rect">
            <a:avLst/>
          </a:prstGeom>
          <a:solidFill>
            <a:srgbClr val="F5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844560" y="1268363"/>
            <a:ext cx="4163438" cy="983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kern="5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事先说明</a:t>
            </a:r>
          </a:p>
          <a:p>
            <a:endParaRPr lang="zh-CN" altLang="en-US" dirty="0"/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878220" y="2787659"/>
            <a:ext cx="28957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kern="5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需求差异</a:t>
            </a: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878221" y="4407912"/>
            <a:ext cx="28957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kern="5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需求联系</a:t>
            </a: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804884" y="3309631"/>
            <a:ext cx="10580961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本项目面向的对象为两类，一类是阿尔兹海默症患者，一类是患者的家属或监护人。患者的需求是提升日常生活的质量，而监护人的需求在于更好的照看患者。二者在需求上是有一定的差异的，本项目需要针对用户的具体角色来量身定做一套适用的功能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931884" y="4930151"/>
            <a:ext cx="10580961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l"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即便两个角色在功能上的设计具有一定的差异，但他们却需要频繁的数据通信与联系，比如为监护人提供患者的定位、为监护人提供患者的健康报告......</a:t>
            </a:r>
          </a:p>
          <a:p>
            <a:pPr indent="457200" algn="l">
              <a:buClrTx/>
              <a:buSzTx/>
              <a:buFontTx/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457200" algn="l"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这需要两个不同角色的用户账号之间进性绑定来实现。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2" grpId="0"/>
      <p:bldP spid="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982030"/>
            <a:ext cx="12192000" cy="5885234"/>
          </a:xfrm>
          <a:prstGeom prst="rect">
            <a:avLst/>
          </a:prstGeom>
          <a:solidFill>
            <a:srgbClr val="F5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44475" y="1268095"/>
            <a:ext cx="2317750" cy="7372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 kern="5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欢迎界面</a:t>
            </a:r>
          </a:p>
          <a:p>
            <a:endParaRPr lang="zh-CN" altLang="en-US" dirty="0"/>
          </a:p>
        </p:txBody>
      </p:sp>
      <p:pic>
        <p:nvPicPr>
          <p:cNvPr id="2" name="图片 1" descr="角色选择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2" y="1580063"/>
            <a:ext cx="2163096" cy="468916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982030"/>
            <a:ext cx="12192000" cy="5885234"/>
          </a:xfrm>
          <a:prstGeom prst="rect">
            <a:avLst/>
          </a:prstGeom>
          <a:solidFill>
            <a:srgbClr val="F5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44475" y="1268095"/>
            <a:ext cx="2874645" cy="6953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 kern="5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角色的绑定</a:t>
            </a:r>
          </a:p>
          <a:p>
            <a:endParaRPr lang="zh-CN" altLang="en-US" dirty="0"/>
          </a:p>
        </p:txBody>
      </p:sp>
      <p:pic>
        <p:nvPicPr>
          <p:cNvPr id="2" name="图片 1" descr="监护人爱护对象选择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92" y="2249485"/>
            <a:ext cx="1851643" cy="4014000"/>
          </a:xfrm>
          <a:prstGeom prst="rect">
            <a:avLst/>
          </a:prstGeom>
        </p:spPr>
      </p:pic>
      <p:pic>
        <p:nvPicPr>
          <p:cNvPr id="5" name="图片 4" descr="监护人爱护对象选择的确认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8792" y="2249485"/>
            <a:ext cx="1851644" cy="4014000"/>
          </a:xfrm>
          <a:prstGeom prst="rect">
            <a:avLst/>
          </a:prstGeom>
        </p:spPr>
      </p:pic>
      <p:pic>
        <p:nvPicPr>
          <p:cNvPr id="7" name="图片 6" descr="患者收到消息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6593" y="2249485"/>
            <a:ext cx="1851643" cy="4014000"/>
          </a:xfrm>
          <a:prstGeom prst="rect">
            <a:avLst/>
          </a:prstGeom>
        </p:spPr>
      </p:pic>
      <p:pic>
        <p:nvPicPr>
          <p:cNvPr id="9" name="图片 8" descr="患者输入验证码界面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4393" y="2249485"/>
            <a:ext cx="1851645" cy="4014000"/>
          </a:xfrm>
          <a:prstGeom prst="rect">
            <a:avLst/>
          </a:prstGeom>
        </p:spPr>
      </p:pic>
      <p:pic>
        <p:nvPicPr>
          <p:cNvPr id="10" name="图片 9" descr="监护人视角下的绑定成功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9995" y="2249485"/>
            <a:ext cx="1851643" cy="4014000"/>
          </a:xfrm>
          <a:prstGeom prst="rect">
            <a:avLst/>
          </a:prstGeom>
        </p:spPr>
      </p:pic>
      <p:pic>
        <p:nvPicPr>
          <p:cNvPr id="17" name="图片 16" descr="患者视角下的绑定成功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2195" y="2249485"/>
            <a:ext cx="1851770" cy="401427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35586" y="919113"/>
            <a:ext cx="10092228" cy="5019773"/>
          </a:xfrm>
          <a:prstGeom prst="rect">
            <a:avLst/>
          </a:prstGeom>
          <a:solidFill>
            <a:srgbClr val="F5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六边形 9"/>
          <p:cNvSpPr/>
          <p:nvPr>
            <p:custDataLst>
              <p:tags r:id="rId1"/>
            </p:custDataLst>
          </p:nvPr>
        </p:nvSpPr>
        <p:spPr>
          <a:xfrm rot="5400000">
            <a:off x="5281504" y="2749487"/>
            <a:ext cx="1557065" cy="135902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bg1">
              <a:alpha val="30000"/>
            </a:schemeClr>
          </a:solidFill>
          <a:ln w="57150">
            <a:solidFill>
              <a:srgbClr val="CCEDD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2587796" y="3608057"/>
            <a:ext cx="190211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1697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互动社区</a:t>
            </a:r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7630163" y="3684311"/>
            <a:ext cx="190211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1697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远程照护</a:t>
            </a:r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2740196" y="2005514"/>
            <a:ext cx="190211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1697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安全追踪</a:t>
            </a:r>
          </a:p>
        </p:txBody>
      </p:sp>
      <p:sp>
        <p:nvSpPr>
          <p:cNvPr id="14" name="文本框 13"/>
          <p:cNvSpPr txBox="1"/>
          <p:nvPr>
            <p:custDataLst>
              <p:tags r:id="rId5"/>
            </p:custDataLst>
          </p:nvPr>
        </p:nvSpPr>
        <p:spPr>
          <a:xfrm>
            <a:off x="7477683" y="1941182"/>
            <a:ext cx="190211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1697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健康管理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726322" y="1033133"/>
            <a:ext cx="28957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kern="5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监护人模式</a:t>
            </a:r>
          </a:p>
        </p:txBody>
      </p:sp>
      <p:pic>
        <p:nvPicPr>
          <p:cNvPr id="5" name="图片 4" descr="监护人功能目录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4215" y="0"/>
            <a:ext cx="316357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982030"/>
            <a:ext cx="12192000" cy="5885234"/>
          </a:xfrm>
          <a:prstGeom prst="rect">
            <a:avLst/>
          </a:prstGeom>
          <a:solidFill>
            <a:srgbClr val="F5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44475" y="1268095"/>
            <a:ext cx="2317750" cy="7372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 kern="5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安全追踪</a:t>
            </a:r>
          </a:p>
          <a:p>
            <a:endParaRPr lang="zh-CN" altLang="en-US" dirty="0"/>
          </a:p>
        </p:txBody>
      </p:sp>
      <p:pic>
        <p:nvPicPr>
          <p:cNvPr id="8" name="图片 7" descr="安全区域设置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80" y="2291395"/>
            <a:ext cx="1851643" cy="4014000"/>
          </a:xfrm>
          <a:prstGeom prst="rect">
            <a:avLst/>
          </a:prstGeom>
        </p:spPr>
      </p:pic>
      <p:pic>
        <p:nvPicPr>
          <p:cNvPr id="10" name="图片 9" descr="在安全区域内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238" y="2291395"/>
            <a:ext cx="1851643" cy="4014000"/>
          </a:xfrm>
          <a:prstGeom prst="rect">
            <a:avLst/>
          </a:prstGeom>
        </p:spPr>
      </p:pic>
      <p:pic>
        <p:nvPicPr>
          <p:cNvPr id="12" name="图片 11" descr="即将超出安全区域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9196" y="2291395"/>
            <a:ext cx="1851643" cy="4014000"/>
          </a:xfrm>
          <a:prstGeom prst="rect">
            <a:avLst/>
          </a:prstGeom>
        </p:spPr>
      </p:pic>
      <p:pic>
        <p:nvPicPr>
          <p:cNvPr id="14" name="图片 13" descr="紧急联系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9154" y="2291395"/>
            <a:ext cx="1851643" cy="4014000"/>
          </a:xfrm>
          <a:prstGeom prst="rect">
            <a:avLst/>
          </a:prstGeom>
        </p:spPr>
      </p:pic>
      <p:pic>
        <p:nvPicPr>
          <p:cNvPr id="15" name="图片 14" descr="超出安全区域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9112" y="2291395"/>
            <a:ext cx="1851643" cy="4014000"/>
          </a:xfrm>
          <a:prstGeom prst="rect">
            <a:avLst/>
          </a:prstGeom>
        </p:spPr>
      </p:pic>
      <p:pic>
        <p:nvPicPr>
          <p:cNvPr id="16" name="图片 15" descr="报警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9072" y="2291395"/>
            <a:ext cx="1851643" cy="4014000"/>
          </a:xfrm>
          <a:prstGeom prst="rect">
            <a:avLst/>
          </a:prstGeom>
        </p:spPr>
      </p:pic>
      <p:pic>
        <p:nvPicPr>
          <p:cNvPr id="2" name="图片 1" descr="安全区域设置">
            <a:extLst>
              <a:ext uri="{FF2B5EF4-FFF2-40B4-BE49-F238E27FC236}">
                <a16:creationId xmlns:a16="http://schemas.microsoft.com/office/drawing/2014/main" id="{B61712A7-4D41-D705-F6FE-6CF426E84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80" y="2202904"/>
            <a:ext cx="1851643" cy="4014000"/>
          </a:xfrm>
          <a:prstGeom prst="rect">
            <a:avLst/>
          </a:prstGeom>
        </p:spPr>
      </p:pic>
      <p:pic>
        <p:nvPicPr>
          <p:cNvPr id="6" name="图片 5" descr="在安全区域内">
            <a:extLst>
              <a:ext uri="{FF2B5EF4-FFF2-40B4-BE49-F238E27FC236}">
                <a16:creationId xmlns:a16="http://schemas.microsoft.com/office/drawing/2014/main" id="{C717E15B-9A95-7397-2171-34521103A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238" y="2202904"/>
            <a:ext cx="1851643" cy="4014000"/>
          </a:xfrm>
          <a:prstGeom prst="rect">
            <a:avLst/>
          </a:prstGeom>
        </p:spPr>
      </p:pic>
      <p:pic>
        <p:nvPicPr>
          <p:cNvPr id="7" name="图片 6" descr="即将超出安全区域">
            <a:extLst>
              <a:ext uri="{FF2B5EF4-FFF2-40B4-BE49-F238E27FC236}">
                <a16:creationId xmlns:a16="http://schemas.microsoft.com/office/drawing/2014/main" id="{16392E4C-9A88-5861-DA40-382FA8B6DF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9196" y="2202904"/>
            <a:ext cx="1851643" cy="4014000"/>
          </a:xfrm>
          <a:prstGeom prst="rect">
            <a:avLst/>
          </a:prstGeom>
        </p:spPr>
      </p:pic>
      <p:pic>
        <p:nvPicPr>
          <p:cNvPr id="9" name="图片 8" descr="紧急联系">
            <a:extLst>
              <a:ext uri="{FF2B5EF4-FFF2-40B4-BE49-F238E27FC236}">
                <a16:creationId xmlns:a16="http://schemas.microsoft.com/office/drawing/2014/main" id="{ABE842DE-4F12-7533-F5D3-7847208D00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9154" y="2202904"/>
            <a:ext cx="1851643" cy="4014000"/>
          </a:xfrm>
          <a:prstGeom prst="rect">
            <a:avLst/>
          </a:prstGeom>
        </p:spPr>
      </p:pic>
      <p:pic>
        <p:nvPicPr>
          <p:cNvPr id="11" name="图片 10" descr="超出安全区域">
            <a:extLst>
              <a:ext uri="{FF2B5EF4-FFF2-40B4-BE49-F238E27FC236}">
                <a16:creationId xmlns:a16="http://schemas.microsoft.com/office/drawing/2014/main" id="{AEF70FAC-6023-C035-46C8-72DB3AA5BE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9112" y="2202904"/>
            <a:ext cx="1851643" cy="4014000"/>
          </a:xfrm>
          <a:prstGeom prst="rect">
            <a:avLst/>
          </a:prstGeom>
        </p:spPr>
      </p:pic>
      <p:pic>
        <p:nvPicPr>
          <p:cNvPr id="13" name="图片 12" descr="报警">
            <a:extLst>
              <a:ext uri="{FF2B5EF4-FFF2-40B4-BE49-F238E27FC236}">
                <a16:creationId xmlns:a16="http://schemas.microsoft.com/office/drawing/2014/main" id="{6935AFFA-D2C3-1B79-C4A2-DB1D044214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9072" y="2202904"/>
            <a:ext cx="1851643" cy="4014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982030"/>
            <a:ext cx="12192000" cy="5885234"/>
          </a:xfrm>
          <a:prstGeom prst="rect">
            <a:avLst/>
          </a:prstGeom>
          <a:solidFill>
            <a:srgbClr val="F5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44475" y="1268095"/>
            <a:ext cx="2317750" cy="7372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 kern="5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健康管理</a:t>
            </a:r>
          </a:p>
          <a:p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27BE7DE-EE2F-747A-1598-43F92C4512BB}"/>
              </a:ext>
            </a:extLst>
          </p:cNvPr>
          <p:cNvGrpSpPr/>
          <p:nvPr/>
        </p:nvGrpSpPr>
        <p:grpSpPr>
          <a:xfrm>
            <a:off x="244475" y="2081529"/>
            <a:ext cx="18808230" cy="4530285"/>
            <a:chOff x="244475" y="2291395"/>
            <a:chExt cx="16664787" cy="4014000"/>
          </a:xfrm>
        </p:grpSpPr>
        <p:pic>
          <p:nvPicPr>
            <p:cNvPr id="14" name="图片 13" descr="子功能总览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6118" y="2291395"/>
              <a:ext cx="1851643" cy="4014000"/>
            </a:xfrm>
            <a:prstGeom prst="rect">
              <a:avLst/>
            </a:prstGeom>
          </p:spPr>
        </p:pic>
        <p:pic>
          <p:nvPicPr>
            <p:cNvPr id="17" name="图片 16" descr="健康情况展示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4475" y="2291395"/>
              <a:ext cx="1851643" cy="4014000"/>
            </a:xfrm>
            <a:prstGeom prst="rect">
              <a:avLst/>
            </a:prstGeom>
          </p:spPr>
        </p:pic>
        <p:pic>
          <p:nvPicPr>
            <p:cNvPr id="18" name="图片 17" descr="新药添加--1名称、类型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02690" y="2291395"/>
              <a:ext cx="1851643" cy="4014000"/>
            </a:xfrm>
            <a:prstGeom prst="rect">
              <a:avLst/>
            </a:prstGeom>
          </p:spPr>
        </p:pic>
        <p:pic>
          <p:nvPicPr>
            <p:cNvPr id="19" name="图片 18" descr="新药添加--2规格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54333" y="2291395"/>
              <a:ext cx="1851643" cy="4014000"/>
            </a:xfrm>
            <a:prstGeom prst="rect">
              <a:avLst/>
            </a:prstGeom>
          </p:spPr>
        </p:pic>
        <p:pic>
          <p:nvPicPr>
            <p:cNvPr id="20" name="图片 19" descr="新药添加--3形状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205976" y="2291395"/>
              <a:ext cx="1851643" cy="4014000"/>
            </a:xfrm>
            <a:prstGeom prst="rect">
              <a:avLst/>
            </a:prstGeom>
          </p:spPr>
        </p:pic>
        <p:pic>
          <p:nvPicPr>
            <p:cNvPr id="21" name="图片 20" descr="新药添加--4颜色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057619" y="2291395"/>
              <a:ext cx="1851643" cy="4014000"/>
            </a:xfrm>
            <a:prstGeom prst="rect">
              <a:avLst/>
            </a:prstGeom>
          </p:spPr>
        </p:pic>
        <p:pic>
          <p:nvPicPr>
            <p:cNvPr id="22" name="图片 21" descr="新药添加--5时间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51047" y="2291395"/>
              <a:ext cx="1851643" cy="4014000"/>
            </a:xfrm>
            <a:prstGeom prst="rect">
              <a:avLst/>
            </a:prstGeom>
          </p:spPr>
        </p:pic>
        <p:pic>
          <p:nvPicPr>
            <p:cNvPr id="23" name="图片 22" descr="新药添加--6备注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99404" y="2291395"/>
              <a:ext cx="1851643" cy="4014000"/>
            </a:xfrm>
            <a:prstGeom prst="rect">
              <a:avLst/>
            </a:prstGeom>
          </p:spPr>
        </p:pic>
        <p:pic>
          <p:nvPicPr>
            <p:cNvPr id="24" name="图片 23" descr="服药提醒设置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947761" y="2291395"/>
              <a:ext cx="1851643" cy="4014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7037E-6 L -0.6 3.7037E-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982030"/>
            <a:ext cx="12192000" cy="5885234"/>
          </a:xfrm>
          <a:prstGeom prst="rect">
            <a:avLst/>
          </a:prstGeom>
          <a:solidFill>
            <a:srgbClr val="F5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44475" y="1268095"/>
            <a:ext cx="2317750" cy="7372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 kern="5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互动社区</a:t>
            </a:r>
          </a:p>
          <a:p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9294BDA-2C1F-C56A-0980-679CA9D63F5A}"/>
              </a:ext>
            </a:extLst>
          </p:cNvPr>
          <p:cNvGrpSpPr/>
          <p:nvPr/>
        </p:nvGrpSpPr>
        <p:grpSpPr>
          <a:xfrm>
            <a:off x="1853301" y="2092325"/>
            <a:ext cx="8485398" cy="4678680"/>
            <a:chOff x="1985752" y="2179320"/>
            <a:chExt cx="8485398" cy="4678680"/>
          </a:xfrm>
        </p:grpSpPr>
        <p:pic>
          <p:nvPicPr>
            <p:cNvPr id="8" name="图片 7" descr="相关文章推送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2892" y="2179320"/>
              <a:ext cx="2158258" cy="4678680"/>
            </a:xfrm>
            <a:prstGeom prst="rect">
              <a:avLst/>
            </a:prstGeom>
          </p:spPr>
        </p:pic>
        <p:pic>
          <p:nvPicPr>
            <p:cNvPr id="9" name="图片 8" descr="社区帖子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9322" y="2179320"/>
              <a:ext cx="2158258" cy="4678680"/>
            </a:xfrm>
            <a:prstGeom prst="rect">
              <a:avLst/>
            </a:prstGeom>
          </p:spPr>
        </p:pic>
        <p:pic>
          <p:nvPicPr>
            <p:cNvPr id="10" name="图片 9" descr="自己的贴子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85752" y="2179320"/>
              <a:ext cx="2158258" cy="46786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982030"/>
            <a:ext cx="12192000" cy="5885234"/>
          </a:xfrm>
          <a:prstGeom prst="rect">
            <a:avLst/>
          </a:prstGeom>
          <a:solidFill>
            <a:srgbClr val="F5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44475" y="1268095"/>
            <a:ext cx="2317750" cy="7372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 kern="5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远程照护</a:t>
            </a:r>
          </a:p>
          <a:p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8A4336D-3171-A1CE-350D-55D9C04BEBD3}"/>
              </a:ext>
            </a:extLst>
          </p:cNvPr>
          <p:cNvGrpSpPr/>
          <p:nvPr/>
        </p:nvGrpSpPr>
        <p:grpSpPr>
          <a:xfrm>
            <a:off x="122237" y="2164943"/>
            <a:ext cx="11947525" cy="4322667"/>
            <a:chOff x="-7936620" y="0"/>
            <a:chExt cx="18981320" cy="6867525"/>
          </a:xfrm>
        </p:grpSpPr>
        <p:pic>
          <p:nvPicPr>
            <p:cNvPr id="9" name="图片 8" descr="子功能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17610" y="0"/>
              <a:ext cx="3163570" cy="6858000"/>
            </a:xfrm>
            <a:prstGeom prst="rect">
              <a:avLst/>
            </a:prstGeom>
          </p:spPr>
        </p:pic>
        <p:pic>
          <p:nvPicPr>
            <p:cNvPr id="12" name="图片 11" descr="智慧监控--卧室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609480" y="9525"/>
              <a:ext cx="3163570" cy="6858000"/>
            </a:xfrm>
            <a:prstGeom prst="rect">
              <a:avLst/>
            </a:prstGeom>
          </p:spPr>
        </p:pic>
        <p:pic>
          <p:nvPicPr>
            <p:cNvPr id="13" name="图片 12" descr="智慧监控--客厅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773050" y="0"/>
              <a:ext cx="3163570" cy="6858000"/>
            </a:xfrm>
            <a:prstGeom prst="rect">
              <a:avLst/>
            </a:prstGeom>
          </p:spPr>
        </p:pic>
        <p:pic>
          <p:nvPicPr>
            <p:cNvPr id="14" name="图片 13" descr="智慧监控--庭院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7936620" y="9525"/>
              <a:ext cx="3163570" cy="6858000"/>
            </a:xfrm>
            <a:prstGeom prst="rect">
              <a:avLst/>
            </a:prstGeom>
          </p:spPr>
        </p:pic>
        <p:pic>
          <p:nvPicPr>
            <p:cNvPr id="15" name="图片 14" descr="视频交互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81130" y="9525"/>
              <a:ext cx="3163570" cy="6858000"/>
            </a:xfrm>
            <a:prstGeom prst="rect">
              <a:avLst/>
            </a:prstGeom>
          </p:spPr>
        </p:pic>
        <p:pic>
          <p:nvPicPr>
            <p:cNvPr id="16" name="图片 15" descr="远程遥控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54090" y="0"/>
              <a:ext cx="316357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35586" y="919113"/>
            <a:ext cx="10092228" cy="5019773"/>
          </a:xfrm>
          <a:prstGeom prst="rect">
            <a:avLst/>
          </a:prstGeom>
          <a:solidFill>
            <a:srgbClr val="F5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六边形 9"/>
          <p:cNvSpPr/>
          <p:nvPr>
            <p:custDataLst>
              <p:tags r:id="rId1"/>
            </p:custDataLst>
          </p:nvPr>
        </p:nvSpPr>
        <p:spPr>
          <a:xfrm rot="5400000">
            <a:off x="5281504" y="2749487"/>
            <a:ext cx="1557065" cy="135902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bg1">
              <a:alpha val="30000"/>
            </a:schemeClr>
          </a:solidFill>
          <a:ln w="57150">
            <a:solidFill>
              <a:srgbClr val="CCEDD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2587796" y="3608057"/>
            <a:ext cx="190211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1697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日程提醒</a:t>
            </a:r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7630163" y="3684311"/>
            <a:ext cx="190211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1697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重要信息</a:t>
            </a:r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2740196" y="2005514"/>
            <a:ext cx="190211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1697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紧急联系</a:t>
            </a:r>
          </a:p>
        </p:txBody>
      </p:sp>
      <p:sp>
        <p:nvSpPr>
          <p:cNvPr id="14" name="文本框 13"/>
          <p:cNvSpPr txBox="1"/>
          <p:nvPr>
            <p:custDataLst>
              <p:tags r:id="rId5"/>
            </p:custDataLst>
          </p:nvPr>
        </p:nvSpPr>
        <p:spPr>
          <a:xfrm>
            <a:off x="7477683" y="1941182"/>
            <a:ext cx="190211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1697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位置标记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726322" y="1033133"/>
            <a:ext cx="28957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kern="5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患者模式</a:t>
            </a:r>
          </a:p>
        </p:txBody>
      </p:sp>
      <p:pic>
        <p:nvPicPr>
          <p:cNvPr id="6" name="图片 5" descr="患者功能目录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4215" y="0"/>
            <a:ext cx="316357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1026500" y="547684"/>
            <a:ext cx="9946299" cy="5486400"/>
            <a:chOff x="1190625" y="685800"/>
            <a:chExt cx="9820275" cy="5486400"/>
          </a:xfrm>
        </p:grpSpPr>
        <p:sp>
          <p:nvSpPr>
            <p:cNvPr id="2" name="矩形 1"/>
            <p:cNvSpPr/>
            <p:nvPr/>
          </p:nvSpPr>
          <p:spPr>
            <a:xfrm>
              <a:off x="1190625" y="685800"/>
              <a:ext cx="9738772" cy="5486400"/>
            </a:xfrm>
            <a:prstGeom prst="rect">
              <a:avLst/>
            </a:prstGeom>
            <a:solidFill>
              <a:srgbClr val="ABD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190625" y="685800"/>
              <a:ext cx="9820275" cy="5486400"/>
            </a:xfrm>
            <a:prstGeom prst="rect">
              <a:avLst/>
            </a:prstGeom>
            <a:solidFill>
              <a:schemeClr val="bg1"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322519" y="1032013"/>
            <a:ext cx="20784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目录</a:t>
            </a:r>
          </a:p>
        </p:txBody>
      </p:sp>
      <p:cxnSp>
        <p:nvCxnSpPr>
          <p:cNvPr id="18" name="直接连接符 17"/>
          <p:cNvCxnSpPr/>
          <p:nvPr>
            <p:custDataLst>
              <p:tags r:id="rId1"/>
            </p:custDataLst>
          </p:nvPr>
        </p:nvCxnSpPr>
        <p:spPr>
          <a:xfrm>
            <a:off x="1224915" y="2800345"/>
            <a:ext cx="0" cy="962025"/>
          </a:xfrm>
          <a:prstGeom prst="line">
            <a:avLst/>
          </a:prstGeom>
          <a:ln w="25400">
            <a:solidFill>
              <a:srgbClr val="ABDA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1676400" y="2781300"/>
            <a:ext cx="1330960" cy="962025"/>
            <a:chOff x="2640" y="4380"/>
            <a:chExt cx="2096" cy="1515"/>
          </a:xfrm>
        </p:grpSpPr>
        <p:cxnSp>
          <p:nvCxnSpPr>
            <p:cNvPr id="14" name="直接连接符 13"/>
            <p:cNvCxnSpPr/>
            <p:nvPr>
              <p:custDataLst>
                <p:tags r:id="rId19"/>
              </p:custDataLst>
            </p:nvPr>
          </p:nvCxnSpPr>
          <p:spPr>
            <a:xfrm>
              <a:off x="4736" y="4380"/>
              <a:ext cx="0" cy="1515"/>
            </a:xfrm>
            <a:prstGeom prst="line">
              <a:avLst/>
            </a:prstGeom>
            <a:ln w="25400">
              <a:solidFill>
                <a:srgbClr val="ABDA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/>
            <p:cNvSpPr/>
            <p:nvPr>
              <p:custDataLst>
                <p:tags r:id="rId20"/>
              </p:custDataLst>
            </p:nvPr>
          </p:nvSpPr>
          <p:spPr>
            <a:xfrm>
              <a:off x="2640" y="4395"/>
              <a:ext cx="1385" cy="1501"/>
            </a:xfrm>
            <a:prstGeom prst="rect">
              <a:avLst/>
            </a:prstGeom>
            <a:solidFill>
              <a:srgbClr val="ABD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>
              <p:custDataLst>
                <p:tags r:id="rId21"/>
              </p:custDataLst>
            </p:nvPr>
          </p:nvSpPr>
          <p:spPr>
            <a:xfrm>
              <a:off x="2647" y="4562"/>
              <a:ext cx="1925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rgbClr val="116979"/>
                  </a:solidFill>
                  <a:latin typeface="Broadway" panose="04040905080B02020502" pitchFamily="82" charset="0"/>
                </a:rPr>
                <a:t>01</a:t>
              </a:r>
              <a:endParaRPr lang="zh-CN" altLang="en-US" sz="4400" dirty="0">
                <a:solidFill>
                  <a:srgbClr val="116979"/>
                </a:solidFill>
                <a:latin typeface="Broadway" panose="04040905080B02020502" pitchFamily="82" charset="0"/>
              </a:endParaRPr>
            </a:p>
          </p:txBody>
        </p:sp>
      </p:grpSp>
      <p:sp>
        <p:nvSpPr>
          <p:cNvPr id="24" name="文本框 23"/>
          <p:cNvSpPr txBox="1"/>
          <p:nvPr>
            <p:custDataLst>
              <p:tags r:id="rId2"/>
            </p:custDataLst>
          </p:nvPr>
        </p:nvSpPr>
        <p:spPr>
          <a:xfrm>
            <a:off x="1340485" y="4334510"/>
            <a:ext cx="1666875" cy="4800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 dirty="0">
                <a:solidFill>
                  <a:srgbClr val="116979"/>
                </a:solidFill>
                <a:latin typeface="微软雅黑" panose="020B0503020204020204" charset="-122"/>
                <a:ea typeface="微软雅黑" panose="020B0503020204020204" charset="-122"/>
              </a:rPr>
              <a:t>项目介绍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3458845" y="2781300"/>
            <a:ext cx="1330960" cy="962660"/>
            <a:chOff x="2640" y="4380"/>
            <a:chExt cx="2096" cy="1516"/>
          </a:xfrm>
        </p:grpSpPr>
        <p:cxnSp>
          <p:nvCxnSpPr>
            <p:cNvPr id="7" name="直接连接符 6"/>
            <p:cNvCxnSpPr/>
            <p:nvPr>
              <p:custDataLst>
                <p:tags r:id="rId16"/>
              </p:custDataLst>
            </p:nvPr>
          </p:nvCxnSpPr>
          <p:spPr>
            <a:xfrm>
              <a:off x="4736" y="4380"/>
              <a:ext cx="0" cy="1515"/>
            </a:xfrm>
            <a:prstGeom prst="line">
              <a:avLst/>
            </a:prstGeom>
            <a:ln w="25400">
              <a:solidFill>
                <a:srgbClr val="ABDA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>
              <p:custDataLst>
                <p:tags r:id="rId17"/>
              </p:custDataLst>
            </p:nvPr>
          </p:nvSpPr>
          <p:spPr>
            <a:xfrm>
              <a:off x="2640" y="4395"/>
              <a:ext cx="1385" cy="1501"/>
            </a:xfrm>
            <a:prstGeom prst="rect">
              <a:avLst/>
            </a:prstGeom>
            <a:solidFill>
              <a:srgbClr val="ABD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>
              <p:custDataLst>
                <p:tags r:id="rId18"/>
              </p:custDataLst>
            </p:nvPr>
          </p:nvSpPr>
          <p:spPr>
            <a:xfrm>
              <a:off x="2647" y="4562"/>
              <a:ext cx="1925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rgbClr val="116979"/>
                  </a:solidFill>
                  <a:latin typeface="Broadway" panose="04040905080B02020502" pitchFamily="82" charset="0"/>
                </a:rPr>
                <a:t>02</a:t>
              </a:r>
              <a:endParaRPr lang="zh-CN" altLang="en-US" sz="4400" dirty="0">
                <a:solidFill>
                  <a:srgbClr val="116979"/>
                </a:solidFill>
                <a:latin typeface="Broadway" panose="04040905080B02020502" pitchFamily="82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241290" y="2781300"/>
            <a:ext cx="1330960" cy="962660"/>
            <a:chOff x="2640" y="4380"/>
            <a:chExt cx="2096" cy="1516"/>
          </a:xfrm>
        </p:grpSpPr>
        <p:cxnSp>
          <p:nvCxnSpPr>
            <p:cNvPr id="30" name="直接连接符 29"/>
            <p:cNvCxnSpPr/>
            <p:nvPr>
              <p:custDataLst>
                <p:tags r:id="rId13"/>
              </p:custDataLst>
            </p:nvPr>
          </p:nvCxnSpPr>
          <p:spPr>
            <a:xfrm>
              <a:off x="4736" y="4380"/>
              <a:ext cx="0" cy="1515"/>
            </a:xfrm>
            <a:prstGeom prst="line">
              <a:avLst/>
            </a:prstGeom>
            <a:ln w="25400">
              <a:solidFill>
                <a:srgbClr val="ABDA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/>
            <p:cNvSpPr/>
            <p:nvPr>
              <p:custDataLst>
                <p:tags r:id="rId14"/>
              </p:custDataLst>
            </p:nvPr>
          </p:nvSpPr>
          <p:spPr>
            <a:xfrm>
              <a:off x="2640" y="4395"/>
              <a:ext cx="1385" cy="1501"/>
            </a:xfrm>
            <a:prstGeom prst="rect">
              <a:avLst/>
            </a:prstGeom>
            <a:solidFill>
              <a:srgbClr val="ABD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>
              <p:custDataLst>
                <p:tags r:id="rId15"/>
              </p:custDataLst>
            </p:nvPr>
          </p:nvSpPr>
          <p:spPr>
            <a:xfrm>
              <a:off x="2647" y="4562"/>
              <a:ext cx="1925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rgbClr val="116979"/>
                  </a:solidFill>
                  <a:latin typeface="Broadway" panose="04040905080B02020502" pitchFamily="82" charset="0"/>
                </a:rPr>
                <a:t>03</a:t>
              </a:r>
              <a:endParaRPr lang="zh-CN" altLang="en-US" sz="4400" dirty="0">
                <a:solidFill>
                  <a:srgbClr val="116979"/>
                </a:solidFill>
                <a:latin typeface="Broadway" panose="04040905080B02020502" pitchFamily="82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023735" y="2781300"/>
            <a:ext cx="1330960" cy="962660"/>
            <a:chOff x="2640" y="4380"/>
            <a:chExt cx="2096" cy="1516"/>
          </a:xfrm>
        </p:grpSpPr>
        <p:cxnSp>
          <p:nvCxnSpPr>
            <p:cNvPr id="34" name="直接连接符 33"/>
            <p:cNvCxnSpPr/>
            <p:nvPr>
              <p:custDataLst>
                <p:tags r:id="rId10"/>
              </p:custDataLst>
            </p:nvPr>
          </p:nvCxnSpPr>
          <p:spPr>
            <a:xfrm>
              <a:off x="4736" y="4380"/>
              <a:ext cx="0" cy="1515"/>
            </a:xfrm>
            <a:prstGeom prst="line">
              <a:avLst/>
            </a:prstGeom>
            <a:ln w="25400">
              <a:solidFill>
                <a:srgbClr val="ABDA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矩形 34"/>
            <p:cNvSpPr/>
            <p:nvPr>
              <p:custDataLst>
                <p:tags r:id="rId11"/>
              </p:custDataLst>
            </p:nvPr>
          </p:nvSpPr>
          <p:spPr>
            <a:xfrm>
              <a:off x="2640" y="4395"/>
              <a:ext cx="1385" cy="1501"/>
            </a:xfrm>
            <a:prstGeom prst="rect">
              <a:avLst/>
            </a:prstGeom>
            <a:solidFill>
              <a:srgbClr val="ABD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>
              <p:custDataLst>
                <p:tags r:id="rId12"/>
              </p:custDataLst>
            </p:nvPr>
          </p:nvSpPr>
          <p:spPr>
            <a:xfrm>
              <a:off x="2647" y="4562"/>
              <a:ext cx="1925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rgbClr val="116979"/>
                  </a:solidFill>
                  <a:latin typeface="Broadway" panose="04040905080B02020502" pitchFamily="82" charset="0"/>
                </a:rPr>
                <a:t>04</a:t>
              </a:r>
              <a:endParaRPr lang="zh-CN" altLang="en-US" sz="4400" dirty="0">
                <a:solidFill>
                  <a:srgbClr val="116979"/>
                </a:solidFill>
                <a:latin typeface="Broadway" panose="04040905080B02020502" pitchFamily="82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8806180" y="2800350"/>
            <a:ext cx="1330960" cy="962660"/>
            <a:chOff x="2640" y="4380"/>
            <a:chExt cx="2096" cy="1516"/>
          </a:xfrm>
        </p:grpSpPr>
        <p:cxnSp>
          <p:nvCxnSpPr>
            <p:cNvPr id="38" name="直接连接符 37"/>
            <p:cNvCxnSpPr/>
            <p:nvPr>
              <p:custDataLst>
                <p:tags r:id="rId7"/>
              </p:custDataLst>
            </p:nvPr>
          </p:nvCxnSpPr>
          <p:spPr>
            <a:xfrm>
              <a:off x="4736" y="4380"/>
              <a:ext cx="0" cy="1515"/>
            </a:xfrm>
            <a:prstGeom prst="line">
              <a:avLst/>
            </a:prstGeom>
            <a:ln w="25400">
              <a:solidFill>
                <a:srgbClr val="ABDA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矩形 38"/>
            <p:cNvSpPr/>
            <p:nvPr>
              <p:custDataLst>
                <p:tags r:id="rId8"/>
              </p:custDataLst>
            </p:nvPr>
          </p:nvSpPr>
          <p:spPr>
            <a:xfrm>
              <a:off x="2640" y="4395"/>
              <a:ext cx="1385" cy="1501"/>
            </a:xfrm>
            <a:prstGeom prst="rect">
              <a:avLst/>
            </a:prstGeom>
            <a:solidFill>
              <a:srgbClr val="ABD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>
              <p:custDataLst>
                <p:tags r:id="rId9"/>
              </p:custDataLst>
            </p:nvPr>
          </p:nvSpPr>
          <p:spPr>
            <a:xfrm>
              <a:off x="2647" y="4562"/>
              <a:ext cx="1925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>
                  <a:solidFill>
                    <a:srgbClr val="116979"/>
                  </a:solidFill>
                  <a:latin typeface="Broadway" panose="04040905080B02020502" pitchFamily="82" charset="0"/>
                </a:rPr>
                <a:t>05</a:t>
              </a:r>
              <a:endParaRPr lang="zh-CN" altLang="en-US" sz="4400" dirty="0">
                <a:solidFill>
                  <a:srgbClr val="116979"/>
                </a:solidFill>
                <a:latin typeface="Broadway" panose="04040905080B02020502" pitchFamily="82" charset="0"/>
              </a:endParaRPr>
            </a:p>
          </p:txBody>
        </p:sp>
      </p:grpSp>
      <p:sp>
        <p:nvSpPr>
          <p:cNvPr id="41" name="文本框 40"/>
          <p:cNvSpPr txBox="1"/>
          <p:nvPr>
            <p:custDataLst>
              <p:tags r:id="rId3"/>
            </p:custDataLst>
          </p:nvPr>
        </p:nvSpPr>
        <p:spPr>
          <a:xfrm>
            <a:off x="3122930" y="4334510"/>
            <a:ext cx="1666875" cy="4800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 dirty="0">
                <a:solidFill>
                  <a:srgbClr val="116979"/>
                </a:solidFill>
                <a:latin typeface="微软雅黑" panose="020B0503020204020204" charset="-122"/>
                <a:ea typeface="微软雅黑" panose="020B0503020204020204" charset="-122"/>
              </a:rPr>
              <a:t>需求分析</a:t>
            </a:r>
            <a:endParaRPr lang="zh-CN" altLang="en-US" sz="2800" dirty="0">
              <a:solidFill>
                <a:srgbClr val="11697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2" name="文本框 41"/>
          <p:cNvSpPr txBox="1"/>
          <p:nvPr>
            <p:custDataLst>
              <p:tags r:id="rId4"/>
            </p:custDataLst>
          </p:nvPr>
        </p:nvSpPr>
        <p:spPr>
          <a:xfrm>
            <a:off x="4905375" y="4334510"/>
            <a:ext cx="1666875" cy="4800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 dirty="0">
                <a:solidFill>
                  <a:srgbClr val="116979"/>
                </a:solidFill>
                <a:latin typeface="微软雅黑" panose="020B0503020204020204" charset="-122"/>
                <a:ea typeface="微软雅黑" panose="020B0503020204020204" charset="-122"/>
              </a:rPr>
              <a:t>功能设计</a:t>
            </a:r>
            <a:endParaRPr lang="zh-CN" altLang="en-US" sz="2800" dirty="0">
              <a:solidFill>
                <a:srgbClr val="11697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文本框 42"/>
          <p:cNvSpPr txBox="1"/>
          <p:nvPr>
            <p:custDataLst>
              <p:tags r:id="rId5"/>
            </p:custDataLst>
          </p:nvPr>
        </p:nvSpPr>
        <p:spPr>
          <a:xfrm>
            <a:off x="6687820" y="4334510"/>
            <a:ext cx="1666875" cy="4800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 dirty="0">
                <a:solidFill>
                  <a:srgbClr val="116979"/>
                </a:solidFill>
                <a:latin typeface="微软雅黑" panose="020B0503020204020204" charset="-122"/>
                <a:ea typeface="微软雅黑" panose="020B0503020204020204" charset="-122"/>
              </a:rPr>
              <a:t>算法设计</a:t>
            </a:r>
            <a:endParaRPr lang="zh-CN" altLang="en-US" sz="2800" dirty="0">
              <a:solidFill>
                <a:srgbClr val="11697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" name="文本框 43"/>
          <p:cNvSpPr txBox="1"/>
          <p:nvPr>
            <p:custDataLst>
              <p:tags r:id="rId6"/>
            </p:custDataLst>
          </p:nvPr>
        </p:nvSpPr>
        <p:spPr>
          <a:xfrm>
            <a:off x="8470265" y="4334510"/>
            <a:ext cx="1666875" cy="4800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 dirty="0">
                <a:solidFill>
                  <a:srgbClr val="116979"/>
                </a:solidFill>
                <a:latin typeface="微软雅黑" panose="020B0503020204020204" charset="-122"/>
                <a:ea typeface="微软雅黑" panose="020B0503020204020204" charset="-122"/>
              </a:rPr>
              <a:t>综合评估</a:t>
            </a:r>
            <a:endParaRPr lang="zh-CN" altLang="en-US" sz="2800" dirty="0">
              <a:solidFill>
                <a:srgbClr val="11697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982030"/>
            <a:ext cx="12192000" cy="5885234"/>
          </a:xfrm>
          <a:prstGeom prst="rect">
            <a:avLst/>
          </a:prstGeom>
          <a:solidFill>
            <a:srgbClr val="F5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44475" y="1268095"/>
            <a:ext cx="2317750" cy="7372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 kern="5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紧急联系</a:t>
            </a:r>
          </a:p>
          <a:p>
            <a:endParaRPr lang="zh-CN" altLang="en-US" dirty="0"/>
          </a:p>
        </p:txBody>
      </p:sp>
      <p:pic>
        <p:nvPicPr>
          <p:cNvPr id="6" name="图片 5" descr="选择绑定的监护人进行通话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215" y="0"/>
            <a:ext cx="316357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71755" y="972505"/>
            <a:ext cx="12192000" cy="5885234"/>
          </a:xfrm>
          <a:prstGeom prst="rect">
            <a:avLst/>
          </a:prstGeom>
          <a:solidFill>
            <a:srgbClr val="F5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44475" y="1268095"/>
            <a:ext cx="2317750" cy="7372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 kern="5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位置标记</a:t>
            </a:r>
          </a:p>
          <a:p>
            <a:endParaRPr lang="zh-CN" altLang="en-US" dirty="0"/>
          </a:p>
        </p:txBody>
      </p:sp>
      <p:pic>
        <p:nvPicPr>
          <p:cNvPr id="9" name="图片 8" descr="已标记位置的总览（可添加新标记）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100" y="2005330"/>
            <a:ext cx="2161098" cy="4684837"/>
          </a:xfrm>
          <a:prstGeom prst="rect">
            <a:avLst/>
          </a:prstGeom>
        </p:spPr>
      </p:pic>
      <p:pic>
        <p:nvPicPr>
          <p:cNvPr id="10" name="图片 9" descr="显示当前所在的位置标记--家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98" y="2005330"/>
            <a:ext cx="2161098" cy="4684837"/>
          </a:xfrm>
          <a:prstGeom prst="rect">
            <a:avLst/>
          </a:prstGeom>
        </p:spPr>
      </p:pic>
      <p:pic>
        <p:nvPicPr>
          <p:cNvPr id="11" name="图片 10" descr="显示当前所在的位置标记--医院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1802" y="2005330"/>
            <a:ext cx="2161098" cy="4684837"/>
          </a:xfrm>
          <a:prstGeom prst="rect">
            <a:avLst/>
          </a:prstGeom>
        </p:spPr>
      </p:pic>
      <p:pic>
        <p:nvPicPr>
          <p:cNvPr id="12" name="图片 11" descr="显示当前所在的位置标记--公园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4504" y="2005330"/>
            <a:ext cx="2161098" cy="468483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982030"/>
            <a:ext cx="12192000" cy="5885234"/>
          </a:xfrm>
          <a:prstGeom prst="rect">
            <a:avLst/>
          </a:prstGeom>
          <a:solidFill>
            <a:srgbClr val="F5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44475" y="1268095"/>
            <a:ext cx="2317750" cy="7372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 kern="5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日程提醒</a:t>
            </a:r>
          </a:p>
          <a:p>
            <a:endParaRPr lang="zh-CN" altLang="en-US" dirty="0"/>
          </a:p>
        </p:txBody>
      </p:sp>
      <p:pic>
        <p:nvPicPr>
          <p:cNvPr id="7" name="图片 6" descr="新日程的添加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765" y="0"/>
            <a:ext cx="3163570" cy="6858000"/>
          </a:xfrm>
          <a:prstGeom prst="rect">
            <a:avLst/>
          </a:prstGeom>
        </p:spPr>
      </p:pic>
      <p:pic>
        <p:nvPicPr>
          <p:cNvPr id="8" name="图片 7" descr="日程计划总览（可添加新日程）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223" y="0"/>
            <a:ext cx="316357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982030"/>
            <a:ext cx="12192000" cy="5885234"/>
          </a:xfrm>
          <a:prstGeom prst="rect">
            <a:avLst/>
          </a:prstGeom>
          <a:solidFill>
            <a:srgbClr val="F5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44475" y="1268095"/>
            <a:ext cx="2317750" cy="7372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 kern="5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重要信息</a:t>
            </a:r>
          </a:p>
          <a:p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3ED54ED-3AF8-FD74-5FF3-C2387E0BA796}"/>
              </a:ext>
            </a:extLst>
          </p:cNvPr>
          <p:cNvGrpSpPr/>
          <p:nvPr/>
        </p:nvGrpSpPr>
        <p:grpSpPr>
          <a:xfrm>
            <a:off x="204470" y="2291395"/>
            <a:ext cx="11783060" cy="4257228"/>
            <a:chOff x="-12654280" y="0"/>
            <a:chExt cx="18981420" cy="6858000"/>
          </a:xfrm>
        </p:grpSpPr>
        <p:pic>
          <p:nvPicPr>
            <p:cNvPr id="11" name="图片 10" descr="子目录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163570" y="0"/>
              <a:ext cx="3163570" cy="6858000"/>
            </a:xfrm>
            <a:prstGeom prst="rect">
              <a:avLst/>
            </a:prstGeom>
          </p:spPr>
        </p:pic>
        <p:pic>
          <p:nvPicPr>
            <p:cNvPr id="12" name="图片 11" descr="添加的药物信息总览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163570" cy="6858000"/>
            </a:xfrm>
            <a:prstGeom prst="rect">
              <a:avLst/>
            </a:prstGeom>
          </p:spPr>
        </p:pic>
        <p:pic>
          <p:nvPicPr>
            <p:cNvPr id="13" name="图片 12" descr="药物信息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9490710" y="0"/>
              <a:ext cx="3163570" cy="6858000"/>
            </a:xfrm>
            <a:prstGeom prst="rect">
              <a:avLst/>
            </a:prstGeom>
          </p:spPr>
        </p:pic>
        <p:pic>
          <p:nvPicPr>
            <p:cNvPr id="14" name="图片 13" descr="药物信息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654280" y="0"/>
              <a:ext cx="3163570" cy="6858000"/>
            </a:xfrm>
            <a:prstGeom prst="rect">
              <a:avLst/>
            </a:prstGeom>
          </p:spPr>
        </p:pic>
        <p:pic>
          <p:nvPicPr>
            <p:cNvPr id="15" name="图片 14" descr="添加的物品信息总览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63570" y="0"/>
              <a:ext cx="3163570" cy="6858000"/>
            </a:xfrm>
            <a:prstGeom prst="rect">
              <a:avLst/>
            </a:prstGeom>
          </p:spPr>
        </p:pic>
        <p:pic>
          <p:nvPicPr>
            <p:cNvPr id="16" name="图片 15" descr="联系人总览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6327140" y="0"/>
              <a:ext cx="316357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90601" y="923826"/>
            <a:ext cx="10092228" cy="5019773"/>
          </a:xfrm>
          <a:prstGeom prst="rect">
            <a:avLst/>
          </a:prstGeom>
          <a:solidFill>
            <a:srgbClr val="F5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374419" y="2271414"/>
            <a:ext cx="1771582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116979"/>
                </a:solidFill>
                <a:latin typeface="Broadway" panose="04040905080B02020502" pitchFamily="82" charset="0"/>
              </a:rPr>
              <a:t>04</a:t>
            </a:r>
            <a:endParaRPr lang="zh-CN" altLang="en-US" sz="9600" dirty="0">
              <a:solidFill>
                <a:srgbClr val="116979"/>
              </a:solidFill>
              <a:latin typeface="Broadway" panose="04040905080B02020502" pitchFamily="82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64065" y="2815126"/>
            <a:ext cx="4163438" cy="983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kern="5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算法设计</a:t>
            </a:r>
          </a:p>
          <a:p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>
            <a:off x="9798341" y="4583164"/>
            <a:ext cx="2137274" cy="2118688"/>
          </a:xfrm>
          <a:prstGeom prst="ellipse">
            <a:avLst/>
          </a:prstGeom>
          <a:solidFill>
            <a:srgbClr val="AACFC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09083" y="5107413"/>
            <a:ext cx="1400176" cy="1495425"/>
          </a:xfrm>
          <a:prstGeom prst="ellipse">
            <a:avLst/>
          </a:prstGeom>
          <a:solidFill>
            <a:srgbClr val="AACFC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90601" y="923826"/>
            <a:ext cx="10092228" cy="5234378"/>
          </a:xfrm>
          <a:prstGeom prst="rect">
            <a:avLst/>
          </a:prstGeom>
          <a:solidFill>
            <a:srgbClr val="F5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9798341" y="4583164"/>
            <a:ext cx="2137274" cy="2118688"/>
          </a:xfrm>
          <a:prstGeom prst="ellipse">
            <a:avLst/>
          </a:prstGeom>
          <a:solidFill>
            <a:srgbClr val="AACFC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09083" y="5107413"/>
            <a:ext cx="1400176" cy="1495425"/>
          </a:xfrm>
          <a:prstGeom prst="ellipse">
            <a:avLst/>
          </a:prstGeom>
          <a:solidFill>
            <a:srgbClr val="AACFC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FE9F2A5-8203-E504-EE9A-8E16F942CA87}"/>
              </a:ext>
            </a:extLst>
          </p:cNvPr>
          <p:cNvSpPr txBox="1"/>
          <p:nvPr/>
        </p:nvSpPr>
        <p:spPr>
          <a:xfrm>
            <a:off x="990601" y="908800"/>
            <a:ext cx="2317750" cy="7372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 kern="5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开发优势</a:t>
            </a:r>
            <a:endParaRPr lang="zh-CN" altLang="en-US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76071750-0F08-F8FB-1DF1-3A5A8EC053FB}"/>
              </a:ext>
            </a:extLst>
          </p:cNvPr>
          <p:cNvSpPr/>
          <p:nvPr/>
        </p:nvSpPr>
        <p:spPr>
          <a:xfrm>
            <a:off x="2390777" y="1762652"/>
            <a:ext cx="3044305" cy="3630164"/>
          </a:xfrm>
          <a:prstGeom prst="roundRect">
            <a:avLst/>
          </a:prstGeom>
          <a:solidFill>
            <a:srgbClr val="A7DDC5"/>
          </a:solidFill>
          <a:ln>
            <a:solidFill>
              <a:srgbClr val="A7DD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轻量级和高效性</a:t>
            </a:r>
            <a:endParaRPr lang="en-US" altLang="zh-CN" b="0" i="0" dirty="0">
              <a:solidFill>
                <a:srgbClr val="22222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b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跨平台适用</a:t>
            </a:r>
            <a:endParaRPr lang="en-US" altLang="zh-CN" b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b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开发成本和周期小</a:t>
            </a:r>
            <a:endParaRPr lang="en-US" altLang="zh-CN" b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b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生态和用户基础庞大</a:t>
            </a:r>
            <a:endParaRPr lang="en-US" altLang="zh-CN" b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b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用户体验良好</a:t>
            </a:r>
            <a:endParaRPr lang="en-US" altLang="zh-CN" b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DC6AA175-3409-54DC-3163-77FEBFC4C100}"/>
              </a:ext>
            </a:extLst>
          </p:cNvPr>
          <p:cNvSpPr/>
          <p:nvPr/>
        </p:nvSpPr>
        <p:spPr>
          <a:xfrm>
            <a:off x="6497651" y="1762652"/>
            <a:ext cx="3044305" cy="3630164"/>
          </a:xfrm>
          <a:prstGeom prst="roundRect">
            <a:avLst/>
          </a:prstGeom>
          <a:solidFill>
            <a:srgbClr val="A7DDC5"/>
          </a:solidFill>
          <a:ln>
            <a:solidFill>
              <a:srgbClr val="A7DD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无缝集成微信生态</a:t>
            </a:r>
            <a:endParaRPr lang="en-US" altLang="zh-CN" b="0" i="0" dirty="0">
              <a:solidFill>
                <a:srgbClr val="22222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b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便捷的通知和提醒功能</a:t>
            </a:r>
            <a:endParaRPr lang="en-US" altLang="zh-CN" b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b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位置追踪和紧急求助</a:t>
            </a:r>
            <a:endParaRPr lang="en-US" altLang="zh-CN" b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b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日常活动安排与管理</a:t>
            </a:r>
            <a:endParaRPr lang="en-US" altLang="zh-CN" b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b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数据安全与隐私保护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799798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90601" y="923826"/>
            <a:ext cx="10092228" cy="5234378"/>
          </a:xfrm>
          <a:prstGeom prst="rect">
            <a:avLst/>
          </a:prstGeom>
          <a:solidFill>
            <a:srgbClr val="F5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9798341" y="4583164"/>
            <a:ext cx="2137274" cy="2118688"/>
          </a:xfrm>
          <a:prstGeom prst="ellipse">
            <a:avLst/>
          </a:prstGeom>
          <a:solidFill>
            <a:srgbClr val="AACFC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09083" y="5107413"/>
            <a:ext cx="1400176" cy="1495425"/>
          </a:xfrm>
          <a:prstGeom prst="ellipse">
            <a:avLst/>
          </a:prstGeom>
          <a:solidFill>
            <a:srgbClr val="AACFC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FE9F2A5-8203-E504-EE9A-8E16F942CA87}"/>
              </a:ext>
            </a:extLst>
          </p:cNvPr>
          <p:cNvSpPr txBox="1"/>
          <p:nvPr/>
        </p:nvSpPr>
        <p:spPr>
          <a:xfrm>
            <a:off x="990601" y="908800"/>
            <a:ext cx="2317750" cy="7372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 kern="5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接口选取</a:t>
            </a:r>
          </a:p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9E56A3-A477-D136-1F5F-3CD948AE82F4}"/>
              </a:ext>
            </a:extLst>
          </p:cNvPr>
          <p:cNvSpPr txBox="1"/>
          <p:nvPr/>
        </p:nvSpPr>
        <p:spPr>
          <a:xfrm>
            <a:off x="990600" y="1484168"/>
            <a:ext cx="10010191" cy="467403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kern="5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en-US" altLang="zh-CN" sz="1400" b="0" dirty="0" err="1">
                <a:solidFill>
                  <a:srgbClr val="69696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wx</a:t>
            </a:r>
            <a:r>
              <a:rPr lang="en-US" altLang="zh-CN" sz="1400" b="0" dirty="0" err="1">
                <a:solidFill>
                  <a:srgbClr val="AD06C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altLang="zh-CN" sz="1400" b="0" dirty="0" err="1">
                <a:solidFill>
                  <a:srgbClr val="2082A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login</a:t>
            </a:r>
            <a:r>
              <a:rPr lang="en-US" altLang="zh-CN" sz="1400" b="0" dirty="0">
                <a:solidFill>
                  <a:srgbClr val="2082A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zh-CN" altLang="en-US" sz="1400" b="0" dirty="0">
                <a:solidFill>
                  <a:srgbClr val="2082A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：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调用接口获取登录凭证（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code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）。通过凭证进而换取用户登录态信息，包括用户在当前小程序的唯一标识（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openid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）、微信开放平台账号下的唯一标识（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unionid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，若当前小程序已绑定到微信开放平台账号）及本次登录的会话密钥（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session_key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）等。用户数据的加解密通讯需要依赖会话密钥完成。</a:t>
            </a:r>
            <a:endParaRPr lang="en-US" altLang="zh-CN" sz="1400" b="0" dirty="0">
              <a:solidFill>
                <a:srgbClr val="333333"/>
              </a:solidFill>
              <a:effectLst/>
              <a:highlight>
                <a:srgbClr val="FFFFFF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kern="5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en-US" altLang="zh-CN" sz="1400" b="0" dirty="0" err="1">
                <a:solidFill>
                  <a:srgbClr val="69696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wx</a:t>
            </a:r>
            <a:r>
              <a:rPr lang="en-US" altLang="zh-CN" sz="1400" b="0" dirty="0" err="1">
                <a:solidFill>
                  <a:srgbClr val="AD06C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altLang="zh-CN" sz="1400" b="0" dirty="0" err="1">
                <a:solidFill>
                  <a:srgbClr val="2082A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setStorageSync</a:t>
            </a:r>
            <a:r>
              <a:rPr lang="zh-CN" altLang="en-US" sz="1400" b="0" dirty="0">
                <a:solidFill>
                  <a:srgbClr val="2082A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：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将数据存储在本地缓存中指定的 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key 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中。会覆盖掉原来该 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key 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对应的内容。除非用户主动删除或因存储空间原因被系统清理，否则数据都一直可用。单个 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key 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允许存储的最大数据长度为 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1MB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，所有数据存储上限为 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10MB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1400" kern="5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en-US" altLang="zh-CN" sz="1400" b="0" dirty="0" err="1">
                <a:solidFill>
                  <a:srgbClr val="69696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wx</a:t>
            </a:r>
            <a:r>
              <a:rPr lang="en-US" altLang="zh-CN" sz="1400" b="0" dirty="0" err="1">
                <a:solidFill>
                  <a:srgbClr val="AD06C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altLang="zh-CN" sz="1400" b="0" dirty="0" err="1">
                <a:solidFill>
                  <a:srgbClr val="2082A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navigateTo</a:t>
            </a:r>
            <a:r>
              <a:rPr lang="zh-CN" altLang="en-US" sz="1400" b="0" dirty="0">
                <a:solidFill>
                  <a:srgbClr val="2082A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：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保留当前页面，跳转到应用内的某个页面。但是不能跳到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tabbar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页面。使用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wx.navigateBack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可以返回到原页面。小程序中页面栈最多十层。</a:t>
            </a:r>
            <a:endParaRPr lang="en-US" altLang="zh-CN" sz="1400" b="0" dirty="0">
              <a:solidFill>
                <a:srgbClr val="333333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kern="5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en-US" altLang="zh-CN" sz="1400" b="0" dirty="0" err="1">
                <a:solidFill>
                  <a:srgbClr val="69696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wx</a:t>
            </a:r>
            <a:r>
              <a:rPr lang="en-US" altLang="zh-CN" sz="1400" b="0" dirty="0" err="1">
                <a:solidFill>
                  <a:srgbClr val="AD06C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altLang="zh-CN" sz="1400" b="0" dirty="0" err="1">
                <a:solidFill>
                  <a:srgbClr val="2082A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showToast</a:t>
            </a:r>
            <a:r>
              <a:rPr lang="en-US" altLang="zh-CN" sz="1400" b="0" dirty="0">
                <a:solidFill>
                  <a:srgbClr val="2082A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zh-CN" altLang="en-US" sz="1400" b="0" dirty="0">
                <a:solidFill>
                  <a:srgbClr val="2082A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：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显示消息提示框</a:t>
            </a:r>
            <a:endParaRPr lang="en-US" altLang="zh-CN" sz="1400" b="0" dirty="0">
              <a:solidFill>
                <a:srgbClr val="333333"/>
              </a:solidFill>
              <a:effectLst/>
              <a:highlight>
                <a:srgbClr val="FFFFFF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kern="5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en-US" altLang="zh-CN" sz="1400" b="0" dirty="0" err="1">
                <a:solidFill>
                  <a:srgbClr val="69696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wx</a:t>
            </a:r>
            <a:r>
              <a:rPr lang="en-US" altLang="zh-CN" sz="1400" b="0" dirty="0" err="1">
                <a:solidFill>
                  <a:srgbClr val="AD06C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altLang="zh-CN" sz="1400" b="0" dirty="0" err="1">
                <a:solidFill>
                  <a:srgbClr val="2082A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showModal</a:t>
            </a:r>
            <a:r>
              <a:rPr lang="en-US" altLang="zh-CN" sz="1400" b="0" dirty="0">
                <a:solidFill>
                  <a:srgbClr val="2082A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zh-CN" altLang="en-US" sz="1400" b="0" dirty="0">
                <a:solidFill>
                  <a:srgbClr val="2082A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：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显示模态框</a:t>
            </a:r>
            <a:endParaRPr lang="en-US" altLang="zh-CN" sz="1400" b="0" dirty="0">
              <a:solidFill>
                <a:srgbClr val="2082A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kern="5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en-US" altLang="zh-CN" sz="1400" b="0" dirty="0" err="1">
                <a:solidFill>
                  <a:srgbClr val="69696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wx</a:t>
            </a:r>
            <a:r>
              <a:rPr lang="en-US" altLang="zh-CN" sz="1400" b="0" dirty="0" err="1">
                <a:solidFill>
                  <a:srgbClr val="AD06C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altLang="zh-CN" sz="1400" b="0" dirty="0" err="1">
                <a:solidFill>
                  <a:srgbClr val="2082A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chooseLocation</a:t>
            </a:r>
            <a:r>
              <a:rPr lang="zh-CN" altLang="en-US" sz="1400" b="0" dirty="0">
                <a:solidFill>
                  <a:srgbClr val="2082A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：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打开地图选择位置。</a:t>
            </a:r>
            <a:endParaRPr lang="en-US" altLang="zh-CN" sz="1400" b="0" i="0" dirty="0">
              <a:solidFill>
                <a:srgbClr val="22222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kern="5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en-US" altLang="zh-CN" sz="1400" b="0" dirty="0" err="1">
                <a:solidFill>
                  <a:srgbClr val="69696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wx</a:t>
            </a:r>
            <a:r>
              <a:rPr lang="en-US" altLang="zh-CN" sz="1400" b="0" dirty="0" err="1">
                <a:solidFill>
                  <a:srgbClr val="AD06C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altLang="zh-CN" sz="1400" b="0" dirty="0" err="1">
                <a:solidFill>
                  <a:srgbClr val="2082A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getLocation</a:t>
            </a:r>
            <a:r>
              <a:rPr lang="zh-CN" altLang="en-US" sz="1400" b="0" dirty="0">
                <a:solidFill>
                  <a:srgbClr val="2082A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：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提示获取当前的地理位置、速度。当用户离开小程序后，此接口无法调用。开启高精度定位，接口耗时会增加，可指定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highAccuracyExpireTime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作为超时时间。地图相关使用的坐标格式应为 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gcj02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 高频率调用会导致耗电，如有需要可使用持续定位接口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wx.onLocationChange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b="0" dirty="0">
              <a:solidFill>
                <a:srgbClr val="333333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kern="5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en-US" altLang="zh-CN" sz="1400" b="0" dirty="0" err="1">
                <a:solidFill>
                  <a:srgbClr val="69696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wx</a:t>
            </a:r>
            <a:r>
              <a:rPr lang="en-US" altLang="zh-CN" sz="1400" b="0" dirty="0" err="1">
                <a:solidFill>
                  <a:srgbClr val="AD06C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altLang="zh-CN" sz="1400" b="0" dirty="0" err="1">
                <a:solidFill>
                  <a:srgbClr val="2082A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makePhoneCall</a:t>
            </a:r>
            <a:r>
              <a:rPr lang="zh-CN" altLang="en-US" sz="1400" b="0" dirty="0">
                <a:solidFill>
                  <a:srgbClr val="2082A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：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拨打电话</a:t>
            </a:r>
            <a:endParaRPr lang="en-US" altLang="zh-CN" sz="1400" b="0" dirty="0">
              <a:solidFill>
                <a:srgbClr val="333333"/>
              </a:solidFill>
              <a:effectLst/>
              <a:highlight>
                <a:srgbClr val="FFFFFF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5795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90601" y="923826"/>
            <a:ext cx="10092228" cy="5234378"/>
          </a:xfrm>
          <a:prstGeom prst="rect">
            <a:avLst/>
          </a:prstGeom>
          <a:solidFill>
            <a:srgbClr val="F5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9798341" y="4583164"/>
            <a:ext cx="2137274" cy="2118688"/>
          </a:xfrm>
          <a:prstGeom prst="ellipse">
            <a:avLst/>
          </a:prstGeom>
          <a:solidFill>
            <a:srgbClr val="AACFC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09083" y="5107413"/>
            <a:ext cx="1400176" cy="1495425"/>
          </a:xfrm>
          <a:prstGeom prst="ellipse">
            <a:avLst/>
          </a:prstGeom>
          <a:solidFill>
            <a:srgbClr val="AACFC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FE9F2A5-8203-E504-EE9A-8E16F942CA87}"/>
              </a:ext>
            </a:extLst>
          </p:cNvPr>
          <p:cNvSpPr txBox="1"/>
          <p:nvPr/>
        </p:nvSpPr>
        <p:spPr>
          <a:xfrm>
            <a:off x="990601" y="908800"/>
            <a:ext cx="2317750" cy="7372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b="1" kern="5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类别设计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034394C-0BFD-9086-CDCA-007754853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717" y="2177309"/>
            <a:ext cx="9747996" cy="273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142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90601" y="923826"/>
            <a:ext cx="10092228" cy="5019773"/>
          </a:xfrm>
          <a:prstGeom prst="rect">
            <a:avLst/>
          </a:prstGeom>
          <a:solidFill>
            <a:srgbClr val="F5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374419" y="2271414"/>
            <a:ext cx="1771582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116979"/>
                </a:solidFill>
                <a:latin typeface="Broadway" panose="04040905080B02020502" pitchFamily="82" charset="0"/>
              </a:rPr>
              <a:t>05</a:t>
            </a:r>
            <a:endParaRPr lang="zh-CN" altLang="en-US" sz="9600" dirty="0">
              <a:solidFill>
                <a:srgbClr val="116979"/>
              </a:solidFill>
              <a:latin typeface="Broadway" panose="04040905080B02020502" pitchFamily="82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64065" y="2815126"/>
            <a:ext cx="41634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kern="5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具体实现</a:t>
            </a:r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>
            <a:off x="9798341" y="4583164"/>
            <a:ext cx="2137274" cy="2118688"/>
          </a:xfrm>
          <a:prstGeom prst="ellipse">
            <a:avLst/>
          </a:prstGeom>
          <a:solidFill>
            <a:srgbClr val="AACFC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09083" y="5107413"/>
            <a:ext cx="1400176" cy="1495425"/>
          </a:xfrm>
          <a:prstGeom prst="ellipse">
            <a:avLst/>
          </a:prstGeom>
          <a:solidFill>
            <a:srgbClr val="AACFC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56385" y="255162"/>
            <a:ext cx="11679230" cy="6347676"/>
          </a:xfrm>
          <a:prstGeom prst="rect">
            <a:avLst/>
          </a:prstGeom>
          <a:solidFill>
            <a:srgbClr val="F5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9798341" y="4583164"/>
            <a:ext cx="2137274" cy="2118688"/>
          </a:xfrm>
          <a:prstGeom prst="ellipse">
            <a:avLst/>
          </a:prstGeom>
          <a:solidFill>
            <a:srgbClr val="AACFC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09083" y="5107413"/>
            <a:ext cx="1400176" cy="1495425"/>
          </a:xfrm>
          <a:prstGeom prst="ellipse">
            <a:avLst/>
          </a:prstGeom>
          <a:solidFill>
            <a:srgbClr val="AACFC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58BE25E-662E-E24A-46B8-B1C4EA29C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14" y="408747"/>
            <a:ext cx="2777245" cy="604050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23DA2B1-EA32-9B24-C4E5-76F9BE7C8E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949" y="408453"/>
            <a:ext cx="2777379" cy="60408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D75A8D4-95A4-AF7D-F7F8-53B023D70D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119" y="408453"/>
            <a:ext cx="2777379" cy="60408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FA1B9B0-DCFD-31B6-F227-9BD0A08F29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707" y="408453"/>
            <a:ext cx="2777379" cy="60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879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90601" y="923826"/>
            <a:ext cx="10092228" cy="5019773"/>
          </a:xfrm>
          <a:prstGeom prst="rect">
            <a:avLst/>
          </a:prstGeom>
          <a:solidFill>
            <a:srgbClr val="F5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374419" y="2271414"/>
            <a:ext cx="17715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116979"/>
                </a:solidFill>
                <a:latin typeface="Broadway" panose="04040905080B02020502" pitchFamily="82" charset="0"/>
              </a:rPr>
              <a:t>01</a:t>
            </a:r>
            <a:endParaRPr lang="zh-CN" altLang="en-US" sz="9600" dirty="0">
              <a:solidFill>
                <a:srgbClr val="116979"/>
              </a:solidFill>
              <a:latin typeface="Broadway" panose="04040905080B02020502" pitchFamily="82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64065" y="2815126"/>
            <a:ext cx="4163438" cy="983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kern="5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项目介绍</a:t>
            </a:r>
          </a:p>
          <a:p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>
            <a:off x="9798341" y="4583164"/>
            <a:ext cx="2137274" cy="2118688"/>
          </a:xfrm>
          <a:prstGeom prst="ellipse">
            <a:avLst/>
          </a:prstGeom>
          <a:solidFill>
            <a:srgbClr val="AACFC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09083" y="5107413"/>
            <a:ext cx="1400176" cy="1495425"/>
          </a:xfrm>
          <a:prstGeom prst="ellipse">
            <a:avLst/>
          </a:prstGeom>
          <a:solidFill>
            <a:srgbClr val="AACFC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90601" y="923826"/>
            <a:ext cx="10092228" cy="5019773"/>
          </a:xfrm>
          <a:prstGeom prst="rect">
            <a:avLst/>
          </a:prstGeom>
          <a:solidFill>
            <a:srgbClr val="F5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374419" y="2271414"/>
            <a:ext cx="1771582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116979"/>
                </a:solidFill>
                <a:latin typeface="Broadway" panose="04040905080B02020502" pitchFamily="82" charset="0"/>
              </a:rPr>
              <a:t>06</a:t>
            </a:r>
            <a:endParaRPr lang="zh-CN" altLang="en-US" sz="9600" dirty="0">
              <a:solidFill>
                <a:srgbClr val="116979"/>
              </a:solidFill>
              <a:latin typeface="Broadway" panose="04040905080B02020502" pitchFamily="82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64065" y="2815126"/>
            <a:ext cx="41634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kern="5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综合评估</a:t>
            </a:r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>
            <a:off x="9798341" y="4583164"/>
            <a:ext cx="2137274" cy="2118688"/>
          </a:xfrm>
          <a:prstGeom prst="ellipse">
            <a:avLst/>
          </a:prstGeom>
          <a:solidFill>
            <a:srgbClr val="AACFC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09083" y="5107413"/>
            <a:ext cx="1400176" cy="1495425"/>
          </a:xfrm>
          <a:prstGeom prst="ellipse">
            <a:avLst/>
          </a:prstGeom>
          <a:solidFill>
            <a:srgbClr val="AACFC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191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90601" y="923826"/>
            <a:ext cx="10092228" cy="5019773"/>
          </a:xfrm>
          <a:prstGeom prst="rect">
            <a:avLst/>
          </a:prstGeom>
          <a:solidFill>
            <a:srgbClr val="F5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9798341" y="4583164"/>
            <a:ext cx="2137274" cy="2118688"/>
          </a:xfrm>
          <a:prstGeom prst="ellipse">
            <a:avLst/>
          </a:prstGeom>
          <a:solidFill>
            <a:srgbClr val="AACFC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1"/>
            </p:custDataLst>
          </p:nvPr>
        </p:nvSpPr>
        <p:spPr>
          <a:xfrm>
            <a:off x="5027363" y="2464476"/>
            <a:ext cx="2137274" cy="2118688"/>
          </a:xfrm>
          <a:prstGeom prst="ellipse">
            <a:avLst/>
          </a:prstGeom>
          <a:solidFill>
            <a:srgbClr val="AACFC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587892" y="1444613"/>
            <a:ext cx="28957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kern="5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设计风格评估</a:t>
            </a: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2685577" y="2681134"/>
            <a:ext cx="190211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1697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图标</a:t>
            </a: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5151120" y="3244850"/>
            <a:ext cx="2271395" cy="942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 dirty="0">
                <a:solidFill>
                  <a:srgbClr val="11697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适老化设计</a:t>
            </a: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8088563" y="2671128"/>
            <a:ext cx="190211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1697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色彩</a:t>
            </a: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415395" y="3340993"/>
            <a:ext cx="244279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大图标设计</a:t>
            </a:r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7797401" y="3340487"/>
            <a:ext cx="244279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高对比度的颜色设计</a:t>
            </a:r>
          </a:p>
        </p:txBody>
      </p:sp>
      <p:sp>
        <p:nvSpPr>
          <p:cNvPr id="14" name="椭圆 13"/>
          <p:cNvSpPr/>
          <p:nvPr/>
        </p:nvSpPr>
        <p:spPr>
          <a:xfrm>
            <a:off x="1204914" y="4583164"/>
            <a:ext cx="2913690" cy="2810413"/>
          </a:xfrm>
          <a:prstGeom prst="ellipse">
            <a:avLst/>
          </a:prstGeom>
          <a:solidFill>
            <a:srgbClr val="AACFC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7"/>
            </p:custDataLst>
          </p:nvPr>
        </p:nvSpPr>
        <p:spPr>
          <a:xfrm>
            <a:off x="3343275" y="4949190"/>
            <a:ext cx="6454775" cy="5118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通过简化交互模式，让老年患者用户能够快速上手应用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0" grpId="0"/>
      <p:bldP spid="10" grpId="1"/>
      <p:bldP spid="11" grpId="0"/>
      <p:bldP spid="11" grpId="1"/>
      <p:bldP spid="13" grpId="0"/>
      <p:bldP spid="13" grpId="1"/>
      <p:bldP spid="2" grpId="0"/>
      <p:bldP spid="2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90601" y="923826"/>
            <a:ext cx="10092228" cy="5019773"/>
          </a:xfrm>
          <a:prstGeom prst="rect">
            <a:avLst/>
          </a:prstGeom>
          <a:solidFill>
            <a:srgbClr val="F5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六边形 4"/>
          <p:cNvSpPr/>
          <p:nvPr>
            <p:custDataLst>
              <p:tags r:id="rId1"/>
            </p:custDataLst>
          </p:nvPr>
        </p:nvSpPr>
        <p:spPr>
          <a:xfrm rot="5400000">
            <a:off x="2539070" y="2705628"/>
            <a:ext cx="1557065" cy="135902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bg1">
              <a:alpha val="30000"/>
            </a:schemeClr>
          </a:solidFill>
          <a:ln w="57150">
            <a:solidFill>
              <a:srgbClr val="CCEDD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8" name="六边形 7"/>
          <p:cNvSpPr/>
          <p:nvPr>
            <p:custDataLst>
              <p:tags r:id="rId2"/>
            </p:custDataLst>
          </p:nvPr>
        </p:nvSpPr>
        <p:spPr>
          <a:xfrm rot="5400000">
            <a:off x="5252661" y="2722161"/>
            <a:ext cx="1557065" cy="135902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bg1">
              <a:alpha val="30000"/>
            </a:schemeClr>
          </a:solidFill>
          <a:ln w="57150">
            <a:solidFill>
              <a:srgbClr val="CCEDD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9" name="六边形 8"/>
          <p:cNvSpPr/>
          <p:nvPr>
            <p:custDataLst>
              <p:tags r:id="rId3"/>
            </p:custDataLst>
          </p:nvPr>
        </p:nvSpPr>
        <p:spPr>
          <a:xfrm rot="5400000">
            <a:off x="7844071" y="2722161"/>
            <a:ext cx="1557065" cy="135902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bg1">
              <a:alpha val="30000"/>
            </a:schemeClr>
          </a:solidFill>
          <a:ln w="57150">
            <a:solidFill>
              <a:srgbClr val="CCEDD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2536361" y="4359262"/>
            <a:ext cx="190211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1697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功能单一</a:t>
            </a: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5351682" y="4375795"/>
            <a:ext cx="190211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1697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无连接性</a:t>
            </a: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7943092" y="4344450"/>
            <a:ext cx="190211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1697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交互复杂</a:t>
            </a: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342515" y="5169535"/>
            <a:ext cx="1949450" cy="6623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无法满足患者的大多数需求</a:t>
            </a: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5131435" y="5187315"/>
            <a:ext cx="1929130" cy="6445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无法将患者的信息共享给监护人</a:t>
            </a: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7900035" y="5187315"/>
            <a:ext cx="1820545" cy="6356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交互方式对于患者而言较复杂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587892" y="1156958"/>
            <a:ext cx="28957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kern="5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产品竞争评估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949575" y="1812925"/>
            <a:ext cx="6604635" cy="7937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对于我们项目实现的各种功能，市面上都有对应的软件可以实现，然而它们却并没有针对与老年患者这类群体的完整的服务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71864" y="-2662136"/>
            <a:ext cx="6858000" cy="1218227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919113"/>
            <a:ext cx="12192000" cy="5019773"/>
          </a:xfrm>
          <a:prstGeom prst="rect">
            <a:avLst/>
          </a:prstGeom>
          <a:solidFill>
            <a:srgbClr val="F5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>
            <p:custDataLst>
              <p:tags r:id="rId1"/>
            </p:custDataLst>
          </p:nvPr>
        </p:nvGrpSpPr>
        <p:grpSpPr>
          <a:xfrm>
            <a:off x="1811020" y="2105025"/>
            <a:ext cx="8415655" cy="1783080"/>
            <a:chOff x="3075" y="1985"/>
            <a:chExt cx="13253" cy="2808"/>
          </a:xfrm>
        </p:grpSpPr>
        <p:sp>
          <p:nvSpPr>
            <p:cNvPr id="9" name="文本框 8"/>
            <p:cNvSpPr txBox="1"/>
            <p:nvPr>
              <p:custDataLst>
                <p:tags r:id="rId4"/>
              </p:custDataLst>
            </p:nvPr>
          </p:nvSpPr>
          <p:spPr>
            <a:xfrm>
              <a:off x="11768" y="3971"/>
              <a:ext cx="4560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kern="500" dirty="0">
                  <a:solidFill>
                    <a:schemeClr val="bg1">
                      <a:lumMod val="5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法律风险</a:t>
              </a: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3075" y="1985"/>
              <a:ext cx="4560" cy="2795"/>
              <a:chOff x="3075" y="1985"/>
              <a:chExt cx="4560" cy="2795"/>
            </a:xfrm>
          </p:grpSpPr>
          <p:sp>
            <p:nvSpPr>
              <p:cNvPr id="8" name="文本框 7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3075" y="3958"/>
                <a:ext cx="456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b="1" kern="500" dirty="0">
                    <a:solidFill>
                      <a:schemeClr val="bg1">
                        <a:lumMod val="50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数据泄露风险</a:t>
                </a:r>
              </a:p>
            </p:txBody>
          </p:sp>
          <p:sp>
            <p:nvSpPr>
              <p:cNvPr id="12" name="六边形 11"/>
              <p:cNvSpPr/>
              <p:nvPr>
                <p:custDataLst>
                  <p:tags r:id="rId7"/>
                </p:custDataLst>
              </p:nvPr>
            </p:nvSpPr>
            <p:spPr>
              <a:xfrm rot="5400000">
                <a:off x="4552" y="2143"/>
                <a:ext cx="1607" cy="129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bg1">
                  <a:alpha val="30000"/>
                </a:schemeClr>
              </a:solidFill>
              <a:ln w="57150">
                <a:solidFill>
                  <a:srgbClr val="CCEDD2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3" name="六边形 12"/>
            <p:cNvSpPr/>
            <p:nvPr>
              <p:custDataLst>
                <p:tags r:id="rId5"/>
              </p:custDataLst>
            </p:nvPr>
          </p:nvSpPr>
          <p:spPr>
            <a:xfrm rot="5400000">
              <a:off x="13272" y="2148"/>
              <a:ext cx="1551" cy="1291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bg1">
                <a:alpha val="30000"/>
              </a:schemeClr>
            </a:solidFill>
            <a:ln w="57150">
              <a:solidFill>
                <a:srgbClr val="CCEDD2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587892" y="1444613"/>
            <a:ext cx="28957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kern="5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项目风险评估</a:t>
            </a: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1677670" y="4168775"/>
            <a:ext cx="349758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与患者绑定意味着可以获取患者的大部分私人信息，若有恶意绑定的情况，后果严重。</a:t>
            </a:r>
          </a:p>
          <a:p>
            <a:pPr algn="l">
              <a:buClrTx/>
              <a:buSzTx/>
              <a:buFontTx/>
            </a:pP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buClrTx/>
              <a:buSzTx/>
              <a:buFontTx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要严格把关绑定，设置更苛刻的用户绑定条件，杜绝恶意绑定</a:t>
            </a:r>
          </a:p>
        </p:txBody>
      </p:sp>
      <p:sp>
        <p:nvSpPr>
          <p:cNvPr id="14" name="文本框 13"/>
          <p:cNvSpPr txBox="1"/>
          <p:nvPr>
            <p:custDataLst>
              <p:tags r:id="rId3"/>
            </p:custDataLst>
          </p:nvPr>
        </p:nvSpPr>
        <p:spPr>
          <a:xfrm>
            <a:off x="7132955" y="4143375"/>
            <a:ext cx="349758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处理用户健康数据时可能触碰相关法律法规，面临合规风险</a:t>
            </a:r>
          </a:p>
          <a:p>
            <a:pPr algn="l">
              <a:buClrTx/>
              <a:buSzTx/>
              <a:buFontTx/>
            </a:pP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buClrTx/>
              <a:buSzTx/>
              <a:buFontTx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在设计产品时应该严格遵守国家和地区的健康数据处理法规，聘请法律顾问进行合规性审查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90601" y="923826"/>
            <a:ext cx="10092228" cy="5019773"/>
          </a:xfrm>
          <a:prstGeom prst="rect">
            <a:avLst/>
          </a:prstGeom>
          <a:solidFill>
            <a:srgbClr val="F5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1"/>
            </p:custDataLst>
          </p:nvPr>
        </p:nvSpPr>
        <p:spPr>
          <a:xfrm>
            <a:off x="5027363" y="2464476"/>
            <a:ext cx="2137274" cy="2118688"/>
          </a:xfrm>
          <a:prstGeom prst="ellipse">
            <a:avLst/>
          </a:prstGeom>
          <a:solidFill>
            <a:srgbClr val="AACFC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587892" y="1444613"/>
            <a:ext cx="28957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kern="5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未来发展评估</a:t>
            </a: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2685577" y="2464599"/>
            <a:ext cx="190211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1697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横向</a:t>
            </a: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5315585" y="3244850"/>
            <a:ext cx="2271395" cy="942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 dirty="0">
                <a:solidFill>
                  <a:srgbClr val="11697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发展路线</a:t>
            </a: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8067608" y="2464118"/>
            <a:ext cx="190211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1697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纵向</a:t>
            </a: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024870" y="3082548"/>
            <a:ext cx="2442798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l"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未来需要需要照看的老人的病症不一定只有阿尔兹海默症这一种，我们可以根据不同的病症需求，设计不同的功能作为扩展。</a:t>
            </a:r>
          </a:p>
          <a:p>
            <a:pPr indent="457200" algn="l"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将产品应用于更多的老年人关怀病症领域</a:t>
            </a:r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7604125" y="3082290"/>
            <a:ext cx="2319020" cy="2001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 algn="l"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项目的功能还能进一步完善或增添。</a:t>
            </a:r>
          </a:p>
          <a:p>
            <a:pPr indent="457200" algn="l"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比如为患者增加一些用于认知训练的趣味游戏，帮助患者延缓病情等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0" grpId="0"/>
      <p:bldP spid="10" grpId="1"/>
      <p:bldP spid="11" grpId="0"/>
      <p:bldP spid="11" grpId="1"/>
      <p:bldP spid="13" grpId="0"/>
      <p:bldP spid="13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90601" y="923826"/>
            <a:ext cx="10092228" cy="5019773"/>
          </a:xfrm>
          <a:prstGeom prst="rect">
            <a:avLst/>
          </a:prstGeom>
          <a:solidFill>
            <a:srgbClr val="F5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223007" y="1258144"/>
            <a:ext cx="233627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kern="5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小组分工</a:t>
            </a:r>
          </a:p>
          <a:p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>
            <a:off x="9798341" y="4583164"/>
            <a:ext cx="2137274" cy="2118688"/>
          </a:xfrm>
          <a:prstGeom prst="ellipse">
            <a:avLst/>
          </a:prstGeom>
          <a:solidFill>
            <a:srgbClr val="AACFC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09083" y="5107413"/>
            <a:ext cx="1400176" cy="1495425"/>
          </a:xfrm>
          <a:prstGeom prst="ellipse">
            <a:avLst/>
          </a:prstGeom>
          <a:solidFill>
            <a:srgbClr val="AACFC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A951914-6EE3-74EE-FDA9-3266F01389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550108"/>
              </p:ext>
            </p:extLst>
          </p:nvPr>
        </p:nvGraphicFramePr>
        <p:xfrm>
          <a:off x="1386347" y="2126622"/>
          <a:ext cx="9063504" cy="32024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89473">
                  <a:extLst>
                    <a:ext uri="{9D8B030D-6E8A-4147-A177-3AD203B41FA5}">
                      <a16:colId xmlns:a16="http://schemas.microsoft.com/office/drawing/2014/main" val="521732437"/>
                    </a:ext>
                  </a:extLst>
                </a:gridCol>
                <a:gridCol w="1966451">
                  <a:extLst>
                    <a:ext uri="{9D8B030D-6E8A-4147-A177-3AD203B41FA5}">
                      <a16:colId xmlns:a16="http://schemas.microsoft.com/office/drawing/2014/main" val="2006995762"/>
                    </a:ext>
                  </a:extLst>
                </a:gridCol>
                <a:gridCol w="3637936">
                  <a:extLst>
                    <a:ext uri="{9D8B030D-6E8A-4147-A177-3AD203B41FA5}">
                      <a16:colId xmlns:a16="http://schemas.microsoft.com/office/drawing/2014/main" val="3393132101"/>
                    </a:ext>
                  </a:extLst>
                </a:gridCol>
                <a:gridCol w="1669644">
                  <a:extLst>
                    <a:ext uri="{9D8B030D-6E8A-4147-A177-3AD203B41FA5}">
                      <a16:colId xmlns:a16="http://schemas.microsoft.com/office/drawing/2014/main" val="2584202164"/>
                    </a:ext>
                  </a:extLst>
                </a:gridCol>
              </a:tblGrid>
              <a:tr h="640492"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学号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姓名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项目分工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分工占比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108177019"/>
                  </a:ext>
                </a:extLst>
              </a:tr>
              <a:tr h="64049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2252550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刘应程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文档撰写、</a:t>
                      </a:r>
                      <a:r>
                        <a:rPr lang="en-US" altLang="zh-CN" dirty="0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PPT</a:t>
                      </a:r>
                      <a:r>
                        <a:rPr lang="zh-CN" altLang="en-US" dirty="0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制作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25%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750666157"/>
                  </a:ext>
                </a:extLst>
              </a:tr>
              <a:tr h="640492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2251730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刘淑仪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项目统筹、代码撰写、</a:t>
                      </a:r>
                      <a:r>
                        <a:rPr lang="en-US" altLang="zh-CN" dirty="0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Pre</a:t>
                      </a:r>
                      <a:r>
                        <a:rPr lang="zh-CN" altLang="en-US" dirty="0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展示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25%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88034086"/>
                  </a:ext>
                </a:extLst>
              </a:tr>
              <a:tr h="640492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2250784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姜乃晖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代码撰写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25%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442222080"/>
                  </a:ext>
                </a:extLst>
              </a:tr>
              <a:tr h="640492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2253893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苗君文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项目设计工作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25%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968985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89840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30792" y="2644170"/>
            <a:ext cx="5370334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谢谢大家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6CE86C7-C094-757F-5D23-DE75A37C4C11}"/>
              </a:ext>
            </a:extLst>
          </p:cNvPr>
          <p:cNvSpPr txBox="1"/>
          <p:nvPr/>
        </p:nvSpPr>
        <p:spPr>
          <a:xfrm>
            <a:off x="4953153" y="4212620"/>
            <a:ext cx="2349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2024 / 6 / 18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71864" y="-2662136"/>
            <a:ext cx="6858000" cy="1218227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919113"/>
            <a:ext cx="12192000" cy="5019773"/>
          </a:xfrm>
          <a:prstGeom prst="rect">
            <a:avLst/>
          </a:prstGeom>
          <a:solidFill>
            <a:srgbClr val="F5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415415" y="2513330"/>
            <a:ext cx="4173220" cy="3027045"/>
            <a:chOff x="2229" y="3958"/>
            <a:chExt cx="6572" cy="4767"/>
          </a:xfrm>
        </p:grpSpPr>
        <p:sp>
          <p:nvSpPr>
            <p:cNvPr id="8" name="文本框 7"/>
            <p:cNvSpPr txBox="1"/>
            <p:nvPr>
              <p:custDataLst>
                <p:tags r:id="rId5"/>
              </p:custDataLst>
            </p:nvPr>
          </p:nvSpPr>
          <p:spPr>
            <a:xfrm>
              <a:off x="3075" y="3958"/>
              <a:ext cx="4560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kern="500" dirty="0">
                  <a:solidFill>
                    <a:schemeClr val="bg1">
                      <a:lumMod val="5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项目背景</a:t>
              </a:r>
            </a:p>
          </p:txBody>
        </p:sp>
        <p:sp>
          <p:nvSpPr>
            <p:cNvPr id="10" name="文本框 9"/>
            <p:cNvSpPr txBox="1"/>
            <p:nvPr>
              <p:custDataLst>
                <p:tags r:id="rId6"/>
              </p:custDataLst>
            </p:nvPr>
          </p:nvSpPr>
          <p:spPr>
            <a:xfrm>
              <a:off x="2229" y="5145"/>
              <a:ext cx="6573" cy="358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457200" algn="l">
                <a:buClrTx/>
                <a:buSzTx/>
                <a:buFontTx/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目前全球范围内阿尔茨海默症患者数量不断增加，据估计，全球约有5000万阿尔茨海默症患者，这一数字预计将在未来几十年内大幅增长。</a:t>
              </a:r>
            </a:p>
            <a:p>
              <a:pPr indent="457200" algn="l">
                <a:buClrTx/>
                <a:buSzTx/>
                <a:buFontTx/>
              </a:pP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indent="457200" algn="l">
                <a:buClrTx/>
                <a:buSzTx/>
                <a:buFontTx/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在对患者的护理过程中，患者的家庭面临着严峻的困难，同时也急剧的加大了社会医疗负担。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731000" y="2521585"/>
            <a:ext cx="4163060" cy="2819400"/>
            <a:chOff x="10600" y="3971"/>
            <a:chExt cx="6556" cy="4440"/>
          </a:xfrm>
        </p:grpSpPr>
        <p:sp>
          <p:nvSpPr>
            <p:cNvPr id="9" name="文本框 8"/>
            <p:cNvSpPr txBox="1"/>
            <p:nvPr>
              <p:custDataLst>
                <p:tags r:id="rId3"/>
              </p:custDataLst>
            </p:nvPr>
          </p:nvSpPr>
          <p:spPr>
            <a:xfrm>
              <a:off x="11768" y="3971"/>
              <a:ext cx="4560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kern="500" dirty="0">
                  <a:solidFill>
                    <a:schemeClr val="bg1">
                      <a:lumMod val="5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项目目标</a:t>
              </a:r>
            </a:p>
          </p:txBody>
        </p:sp>
        <p:sp>
          <p:nvSpPr>
            <p:cNvPr id="11" name="文本框 10"/>
            <p:cNvSpPr txBox="1"/>
            <p:nvPr>
              <p:custDataLst>
                <p:tags r:id="rId4"/>
              </p:custDataLst>
            </p:nvPr>
          </p:nvSpPr>
          <p:spPr>
            <a:xfrm>
              <a:off x="10600" y="5145"/>
              <a:ext cx="6557" cy="326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457200" algn="l">
                <a:buClrTx/>
                <a:buSzTx/>
                <a:buNone/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使用使用微信小程序开发平台，设计一款面向患者及其监护人的轻量级用户友好型小程序——EchoCare。</a:t>
              </a:r>
            </a:p>
            <a:p>
              <a:pPr indent="457200" algn="l">
                <a:buClrTx/>
                <a:buSzTx/>
                <a:buNone/>
              </a:pP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indent="457200" algn="l">
                <a:buClrTx/>
                <a:buSzTx/>
                <a:buNone/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帮助监护人更好的照看患者，从而提升患者的生活质量，同时减轻社会医疗的负担。</a:t>
              </a:r>
            </a:p>
          </p:txBody>
        </p:sp>
      </p:grpSp>
      <p:sp>
        <p:nvSpPr>
          <p:cNvPr id="12" name="六边形 11"/>
          <p:cNvSpPr/>
          <p:nvPr>
            <p:custDataLst>
              <p:tags r:id="rId1"/>
            </p:custDataLst>
          </p:nvPr>
        </p:nvSpPr>
        <p:spPr>
          <a:xfrm rot="5400000">
            <a:off x="2890288" y="1360859"/>
            <a:ext cx="1020503" cy="820077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bg1">
              <a:alpha val="30000"/>
            </a:schemeClr>
          </a:solidFill>
          <a:ln w="57150">
            <a:solidFill>
              <a:srgbClr val="CCEDD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3" name="六边形 12"/>
          <p:cNvSpPr/>
          <p:nvPr>
            <p:custDataLst>
              <p:tags r:id="rId2"/>
            </p:custDataLst>
          </p:nvPr>
        </p:nvSpPr>
        <p:spPr>
          <a:xfrm rot="5400000">
            <a:off x="8427974" y="1363920"/>
            <a:ext cx="984885" cy="820077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bg1">
              <a:alpha val="30000"/>
            </a:schemeClr>
          </a:solidFill>
          <a:ln w="57150">
            <a:solidFill>
              <a:srgbClr val="CCEDD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90601" y="923826"/>
            <a:ext cx="10092228" cy="5019773"/>
          </a:xfrm>
          <a:prstGeom prst="rect">
            <a:avLst/>
          </a:prstGeom>
          <a:solidFill>
            <a:srgbClr val="F5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374419" y="2271414"/>
            <a:ext cx="1771582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116979"/>
                </a:solidFill>
                <a:latin typeface="Broadway" panose="04040905080B02020502" pitchFamily="82" charset="0"/>
              </a:rPr>
              <a:t>02</a:t>
            </a:r>
            <a:endParaRPr lang="zh-CN" altLang="en-US" sz="9600" dirty="0">
              <a:solidFill>
                <a:srgbClr val="116979"/>
              </a:solidFill>
              <a:latin typeface="Broadway" panose="04040905080B02020502" pitchFamily="82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64065" y="2815126"/>
            <a:ext cx="4163438" cy="983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kern="5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需求分析</a:t>
            </a:r>
          </a:p>
          <a:p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>
            <a:off x="9798341" y="4583164"/>
            <a:ext cx="2137274" cy="2118688"/>
          </a:xfrm>
          <a:prstGeom prst="ellipse">
            <a:avLst/>
          </a:prstGeom>
          <a:solidFill>
            <a:srgbClr val="AACFC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09083" y="5107413"/>
            <a:ext cx="1400176" cy="1495425"/>
          </a:xfrm>
          <a:prstGeom prst="ellipse">
            <a:avLst/>
          </a:prstGeom>
          <a:solidFill>
            <a:srgbClr val="AACFC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71864" y="-2662136"/>
            <a:ext cx="6858000" cy="1218227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919113"/>
            <a:ext cx="12192000" cy="5019773"/>
          </a:xfrm>
          <a:prstGeom prst="rect">
            <a:avLst/>
          </a:prstGeom>
          <a:solidFill>
            <a:srgbClr val="F5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>
            <p:custDataLst>
              <p:tags r:id="rId1"/>
            </p:custDataLst>
          </p:nvPr>
        </p:nvGrpSpPr>
        <p:grpSpPr>
          <a:xfrm>
            <a:off x="1954530" y="1852295"/>
            <a:ext cx="8415655" cy="1783080"/>
            <a:chOff x="3075" y="1985"/>
            <a:chExt cx="13253" cy="2808"/>
          </a:xfrm>
        </p:grpSpPr>
        <p:sp>
          <p:nvSpPr>
            <p:cNvPr id="8" name="文本框 7"/>
            <p:cNvSpPr txBox="1"/>
            <p:nvPr>
              <p:custDataLst>
                <p:tags r:id="rId4"/>
              </p:custDataLst>
            </p:nvPr>
          </p:nvSpPr>
          <p:spPr>
            <a:xfrm>
              <a:off x="3075" y="3958"/>
              <a:ext cx="4560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kern="500" dirty="0">
                  <a:solidFill>
                    <a:schemeClr val="bg1">
                      <a:lumMod val="5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记忆力衰减</a:t>
              </a:r>
            </a:p>
          </p:txBody>
        </p:sp>
        <p:sp>
          <p:nvSpPr>
            <p:cNvPr id="9" name="文本框 8"/>
            <p:cNvSpPr txBox="1"/>
            <p:nvPr>
              <p:custDataLst>
                <p:tags r:id="rId5"/>
              </p:custDataLst>
            </p:nvPr>
          </p:nvSpPr>
          <p:spPr>
            <a:xfrm>
              <a:off x="11768" y="3971"/>
              <a:ext cx="4560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kern="500" dirty="0">
                  <a:solidFill>
                    <a:schemeClr val="bg1">
                      <a:lumMod val="50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方向感迷失</a:t>
              </a:r>
            </a:p>
          </p:txBody>
        </p:sp>
        <p:sp>
          <p:nvSpPr>
            <p:cNvPr id="12" name="六边形 11"/>
            <p:cNvSpPr/>
            <p:nvPr>
              <p:custDataLst>
                <p:tags r:id="rId6"/>
              </p:custDataLst>
            </p:nvPr>
          </p:nvSpPr>
          <p:spPr>
            <a:xfrm rot="5400000">
              <a:off x="4552" y="2143"/>
              <a:ext cx="1607" cy="1291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bg1">
                <a:alpha val="30000"/>
              </a:schemeClr>
            </a:solidFill>
            <a:ln w="57150">
              <a:solidFill>
                <a:srgbClr val="CCEDD2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3" name="六边形 12"/>
            <p:cNvSpPr/>
            <p:nvPr>
              <p:custDataLst>
                <p:tags r:id="rId7"/>
              </p:custDataLst>
            </p:nvPr>
          </p:nvSpPr>
          <p:spPr>
            <a:xfrm rot="5400000">
              <a:off x="13272" y="2148"/>
              <a:ext cx="1551" cy="1291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bg1">
                <a:alpha val="30000"/>
              </a:schemeClr>
            </a:solidFill>
            <a:ln w="57150">
              <a:solidFill>
                <a:srgbClr val="CCEDD2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4042410" y="1185545"/>
            <a:ext cx="5412105" cy="6877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 b="1" kern="5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阿尔兹海默症患者的困境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415415" y="3859530"/>
            <a:ext cx="4193540" cy="18719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 algn="l"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一方面，患者可能会因此忘记按时按量服药，进而导致病情的加重；</a:t>
            </a:r>
          </a:p>
          <a:p>
            <a:pPr indent="457200" algn="l">
              <a:buClrTx/>
              <a:buSzTx/>
              <a:buFontTx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另一方面，患者容易忘记需要去做的事，忘记某些物品的使用方法，忘记某些熟人......这些则会严重影响患者及其家庭的生活质量。</a:t>
            </a: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6731000" y="3863975"/>
            <a:ext cx="4163695" cy="20745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 algn="l"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患者容易迷失在熟悉的环境中，哪怕在家的附近，也有可能找不到回家的路，从而迷路；</a:t>
            </a:r>
          </a:p>
          <a:p>
            <a:pPr indent="457200" algn="l">
              <a:buClrTx/>
              <a:buSzTx/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也有可能患者走在错误的路线上，但却认为自己的方向是正确的，这会导致患者彻底走丢。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90601" y="1033046"/>
            <a:ext cx="10092228" cy="5019773"/>
          </a:xfrm>
          <a:prstGeom prst="rect">
            <a:avLst/>
          </a:prstGeom>
          <a:solidFill>
            <a:srgbClr val="F5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9798341" y="4583164"/>
            <a:ext cx="2137274" cy="2118688"/>
          </a:xfrm>
          <a:prstGeom prst="ellipse">
            <a:avLst/>
          </a:prstGeom>
          <a:solidFill>
            <a:srgbClr val="AACFC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1"/>
            </p:custDataLst>
          </p:nvPr>
        </p:nvSpPr>
        <p:spPr>
          <a:xfrm>
            <a:off x="5027363" y="2464476"/>
            <a:ext cx="2137274" cy="2118688"/>
          </a:xfrm>
          <a:prstGeom prst="ellipse">
            <a:avLst/>
          </a:prstGeom>
          <a:solidFill>
            <a:srgbClr val="AACFC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726322" y="1033133"/>
            <a:ext cx="28957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kern="5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对症下药</a:t>
            </a: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5109845" y="3327400"/>
            <a:ext cx="2055495" cy="5524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 dirty="0">
                <a:solidFill>
                  <a:srgbClr val="11697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记忆力衰减</a:t>
            </a:r>
          </a:p>
        </p:txBody>
      </p:sp>
      <p:sp>
        <p:nvSpPr>
          <p:cNvPr id="14" name="椭圆 13"/>
          <p:cNvSpPr/>
          <p:nvPr/>
        </p:nvSpPr>
        <p:spPr>
          <a:xfrm>
            <a:off x="1204914" y="4583164"/>
            <a:ext cx="2913690" cy="2810413"/>
          </a:xfrm>
          <a:prstGeom prst="ellipse">
            <a:avLst/>
          </a:prstGeom>
          <a:solidFill>
            <a:srgbClr val="AACFC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2470150" y="2005330"/>
            <a:ext cx="2442210" cy="1754505"/>
            <a:chOff x="3890" y="3158"/>
            <a:chExt cx="3846" cy="2763"/>
          </a:xfrm>
        </p:grpSpPr>
        <p:sp>
          <p:nvSpPr>
            <p:cNvPr id="2" name="文本框 1"/>
            <p:cNvSpPr txBox="1"/>
            <p:nvPr>
              <p:custDataLst>
                <p:tags r:id="rId9"/>
              </p:custDataLst>
            </p:nvPr>
          </p:nvSpPr>
          <p:spPr>
            <a:xfrm>
              <a:off x="3890" y="4033"/>
              <a:ext cx="3847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457200" algn="l">
                <a:buClrTx/>
                <a:buSzTx/>
                <a:buFontTx/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在患者需要用药时发送提醒，附带药物名称、服用方法、用量等备注信息</a:t>
              </a:r>
            </a:p>
          </p:txBody>
        </p:sp>
        <p:sp>
          <p:nvSpPr>
            <p:cNvPr id="13" name="文本框 12"/>
            <p:cNvSpPr txBox="1"/>
            <p:nvPr>
              <p:custDataLst>
                <p:tags r:id="rId10"/>
              </p:custDataLst>
            </p:nvPr>
          </p:nvSpPr>
          <p:spPr>
            <a:xfrm>
              <a:off x="4315" y="3158"/>
              <a:ext cx="299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11697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用药提醒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587625" y="4050030"/>
            <a:ext cx="2442845" cy="1887855"/>
            <a:chOff x="4046" y="5682"/>
            <a:chExt cx="3847" cy="2973"/>
          </a:xfrm>
        </p:grpSpPr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4046" y="6767"/>
              <a:ext cx="3847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457200" algn="l">
                <a:buClrTx/>
                <a:buSzTx/>
                <a:buFontTx/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对于医疗项目的预约，也需要一个提醒功能，让患者按时接收医疗服务</a:t>
              </a:r>
            </a:p>
          </p:txBody>
        </p:sp>
        <p:sp>
          <p:nvSpPr>
            <p:cNvPr id="12" name="文本框 11"/>
            <p:cNvSpPr txBox="1"/>
            <p:nvPr>
              <p:custDataLst>
                <p:tags r:id="rId8"/>
              </p:custDataLst>
            </p:nvPr>
          </p:nvSpPr>
          <p:spPr>
            <a:xfrm>
              <a:off x="4075" y="5682"/>
              <a:ext cx="299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11697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医疗提醒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279005" y="4050030"/>
            <a:ext cx="2442845" cy="2089150"/>
            <a:chOff x="11428" y="5802"/>
            <a:chExt cx="3847" cy="3290"/>
          </a:xfrm>
        </p:grpSpPr>
        <p:sp>
          <p:nvSpPr>
            <p:cNvPr id="10" name="文本框 9"/>
            <p:cNvSpPr txBox="1"/>
            <p:nvPr>
              <p:custDataLst>
                <p:tags r:id="rId5"/>
              </p:custDataLst>
            </p:nvPr>
          </p:nvSpPr>
          <p:spPr>
            <a:xfrm>
              <a:off x="11428" y="6767"/>
              <a:ext cx="3847" cy="2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457200" algn="l">
                <a:buClrTx/>
                <a:buSzTx/>
                <a:buFontTx/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对于需要备注的重要信息，如物品的放置信息、联系人的信息等，需要设置备忘</a:t>
              </a:r>
            </a:p>
          </p:txBody>
        </p:sp>
        <p:sp>
          <p:nvSpPr>
            <p:cNvPr id="15" name="文本框 14"/>
            <p:cNvSpPr txBox="1"/>
            <p:nvPr>
              <p:custDataLst>
                <p:tags r:id="rId6"/>
              </p:custDataLst>
            </p:nvPr>
          </p:nvSpPr>
          <p:spPr>
            <a:xfrm>
              <a:off x="12016" y="5802"/>
              <a:ext cx="299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11697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重要备注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207250" y="1941195"/>
            <a:ext cx="2442210" cy="2095500"/>
            <a:chOff x="11350" y="3057"/>
            <a:chExt cx="3846" cy="3300"/>
          </a:xfrm>
        </p:grpSpPr>
        <p:sp>
          <p:nvSpPr>
            <p:cNvPr id="11" name="文本框 10"/>
            <p:cNvSpPr txBox="1"/>
            <p:nvPr>
              <p:custDataLst>
                <p:tags r:id="rId3"/>
              </p:custDataLst>
            </p:nvPr>
          </p:nvSpPr>
          <p:spPr>
            <a:xfrm>
              <a:off x="11350" y="4033"/>
              <a:ext cx="3847" cy="2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457200" algn="l">
                <a:buClrTx/>
                <a:buSzTx/>
                <a:buFontTx/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对于日常事项，另外设一个提醒功能，各种事项的时间、步骤等备注由监护人设定</a:t>
              </a:r>
            </a:p>
          </p:txBody>
        </p:sp>
        <p:sp>
          <p:nvSpPr>
            <p:cNvPr id="16" name="文本框 15"/>
            <p:cNvSpPr txBox="1"/>
            <p:nvPr>
              <p:custDataLst>
                <p:tags r:id="rId4"/>
              </p:custDataLst>
            </p:nvPr>
          </p:nvSpPr>
          <p:spPr>
            <a:xfrm>
              <a:off x="11776" y="3057"/>
              <a:ext cx="299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11697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日常提醒</a:t>
              </a:r>
            </a:p>
          </p:txBody>
        </p:sp>
      </p:grpSp>
      <p:pic>
        <p:nvPicPr>
          <p:cNvPr id="25" name="图片 24" descr="image-202406161454236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79005" y="684530"/>
            <a:ext cx="4295775" cy="5838825"/>
          </a:xfrm>
          <a:prstGeom prst="rect">
            <a:avLst/>
          </a:prstGeom>
        </p:spPr>
      </p:pic>
      <p:pic>
        <p:nvPicPr>
          <p:cNvPr id="26" name="图片 25" descr="image-2024061615082357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0955" y="884555"/>
            <a:ext cx="4933950" cy="5438775"/>
          </a:xfrm>
          <a:prstGeom prst="rect">
            <a:avLst/>
          </a:prstGeom>
        </p:spPr>
      </p:pic>
      <p:pic>
        <p:nvPicPr>
          <p:cNvPr id="27" name="图片 26" descr="image-2024061614544264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79005" y="1033145"/>
            <a:ext cx="4600575" cy="5410200"/>
          </a:xfrm>
          <a:prstGeom prst="rect">
            <a:avLst/>
          </a:prstGeom>
        </p:spPr>
      </p:pic>
      <p:pic>
        <p:nvPicPr>
          <p:cNvPr id="28" name="图片 27" descr="image-2024061615113627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26670" y="751205"/>
            <a:ext cx="4903470" cy="5572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90601" y="923826"/>
            <a:ext cx="10092228" cy="5019773"/>
          </a:xfrm>
          <a:prstGeom prst="rect">
            <a:avLst/>
          </a:prstGeom>
          <a:solidFill>
            <a:srgbClr val="F5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9798341" y="4583164"/>
            <a:ext cx="2137274" cy="2118688"/>
          </a:xfrm>
          <a:prstGeom prst="ellipse">
            <a:avLst/>
          </a:prstGeom>
          <a:solidFill>
            <a:srgbClr val="AACFC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1"/>
            </p:custDataLst>
          </p:nvPr>
        </p:nvSpPr>
        <p:spPr>
          <a:xfrm>
            <a:off x="5027363" y="2464476"/>
            <a:ext cx="2137274" cy="2118688"/>
          </a:xfrm>
          <a:prstGeom prst="ellipse">
            <a:avLst/>
          </a:prstGeom>
          <a:solidFill>
            <a:srgbClr val="AACFC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586230" y="2680970"/>
            <a:ext cx="2442210" cy="1762760"/>
            <a:chOff x="2498" y="4222"/>
            <a:chExt cx="3846" cy="2776"/>
          </a:xfrm>
        </p:grpSpPr>
        <p:sp>
          <p:nvSpPr>
            <p:cNvPr id="8" name="文本框 7"/>
            <p:cNvSpPr txBox="1"/>
            <p:nvPr>
              <p:custDataLst>
                <p:tags r:id="rId5"/>
              </p:custDataLst>
            </p:nvPr>
          </p:nvSpPr>
          <p:spPr>
            <a:xfrm>
              <a:off x="3014" y="4222"/>
              <a:ext cx="299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11697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定位追踪</a:t>
              </a:r>
            </a:p>
          </p:txBody>
        </p:sp>
        <p:sp>
          <p:nvSpPr>
            <p:cNvPr id="11" name="文本框 10"/>
            <p:cNvSpPr txBox="1"/>
            <p:nvPr>
              <p:custDataLst>
                <p:tags r:id="rId6"/>
              </p:custDataLst>
            </p:nvPr>
          </p:nvSpPr>
          <p:spPr>
            <a:xfrm>
              <a:off x="2498" y="5110"/>
              <a:ext cx="3847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457200" algn="l">
                <a:buClrTx/>
                <a:buSzTx/>
                <a:buFontTx/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需要实时的获取患者的定位信息，提供给监护人照看，以防走失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797165" y="2671445"/>
            <a:ext cx="2442210" cy="2602865"/>
            <a:chOff x="12279" y="4207"/>
            <a:chExt cx="3846" cy="4099"/>
          </a:xfrm>
        </p:grpSpPr>
        <p:sp>
          <p:nvSpPr>
            <p:cNvPr id="10" name="文本框 9"/>
            <p:cNvSpPr txBox="1"/>
            <p:nvPr>
              <p:custDataLst>
                <p:tags r:id="rId3"/>
              </p:custDataLst>
            </p:nvPr>
          </p:nvSpPr>
          <p:spPr>
            <a:xfrm>
              <a:off x="12738" y="4207"/>
              <a:ext cx="299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11697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紧急联系</a:t>
              </a:r>
            </a:p>
          </p:txBody>
        </p:sp>
        <p:sp>
          <p:nvSpPr>
            <p:cNvPr id="13" name="文本框 12"/>
            <p:cNvSpPr txBox="1"/>
            <p:nvPr>
              <p:custDataLst>
                <p:tags r:id="rId4"/>
              </p:custDataLst>
            </p:nvPr>
          </p:nvSpPr>
          <p:spPr>
            <a:xfrm>
              <a:off x="12279" y="5110"/>
              <a:ext cx="3847" cy="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457200" algn="l">
                <a:buClrTx/>
                <a:buSzTx/>
                <a:buFontTx/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当患者在走失的时候，需要提供给患者和监护人的紧急联系功能，同时附加定位报警功能，方便监护人及时联系走失地点的公安机关</a:t>
              </a:r>
            </a:p>
          </p:txBody>
        </p:sp>
      </p:grpSp>
      <p:sp>
        <p:nvSpPr>
          <p:cNvPr id="14" name="椭圆 13"/>
          <p:cNvSpPr/>
          <p:nvPr/>
        </p:nvSpPr>
        <p:spPr>
          <a:xfrm>
            <a:off x="1204914" y="4583164"/>
            <a:ext cx="2913690" cy="2810413"/>
          </a:xfrm>
          <a:prstGeom prst="ellipse">
            <a:avLst/>
          </a:prstGeom>
          <a:solidFill>
            <a:srgbClr val="AACFC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726322" y="1033133"/>
            <a:ext cx="28957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kern="5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对症下药</a:t>
            </a:r>
          </a:p>
        </p:txBody>
      </p:sp>
      <p:sp>
        <p:nvSpPr>
          <p:cNvPr id="15" name="文本框 14"/>
          <p:cNvSpPr txBox="1"/>
          <p:nvPr>
            <p:custDataLst>
              <p:tags r:id="rId2"/>
            </p:custDataLst>
          </p:nvPr>
        </p:nvSpPr>
        <p:spPr>
          <a:xfrm>
            <a:off x="5109845" y="3327400"/>
            <a:ext cx="2055495" cy="5524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 dirty="0">
                <a:solidFill>
                  <a:srgbClr val="11697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方向感迷失</a:t>
            </a:r>
          </a:p>
        </p:txBody>
      </p:sp>
      <p:pic>
        <p:nvPicPr>
          <p:cNvPr id="16" name="图片 15" descr="image-2024061614480655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1905" y="666750"/>
            <a:ext cx="3152775" cy="5524500"/>
          </a:xfrm>
          <a:prstGeom prst="rect">
            <a:avLst/>
          </a:prstGeom>
        </p:spPr>
      </p:pic>
      <p:pic>
        <p:nvPicPr>
          <p:cNvPr id="17" name="图片 16" descr="image-2024061614515555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0950" y="666750"/>
            <a:ext cx="3105150" cy="5572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90601" y="923826"/>
            <a:ext cx="10092228" cy="5019773"/>
          </a:xfrm>
          <a:prstGeom prst="rect">
            <a:avLst/>
          </a:prstGeom>
          <a:solidFill>
            <a:srgbClr val="F5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>
            <p:custDataLst>
              <p:tags r:id="rId1"/>
            </p:custDataLst>
          </p:nvPr>
        </p:nvSpPr>
        <p:spPr>
          <a:xfrm>
            <a:off x="8163117" y="3509629"/>
            <a:ext cx="2137274" cy="2118688"/>
          </a:xfrm>
          <a:prstGeom prst="ellipse">
            <a:avLst/>
          </a:prstGeom>
          <a:solidFill>
            <a:srgbClr val="AACFC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2"/>
            </p:custDataLst>
          </p:nvPr>
        </p:nvSpPr>
        <p:spPr>
          <a:xfrm>
            <a:off x="5027363" y="3459445"/>
            <a:ext cx="2137274" cy="2118688"/>
          </a:xfrm>
          <a:prstGeom prst="ellipse">
            <a:avLst/>
          </a:prstGeom>
          <a:solidFill>
            <a:srgbClr val="AACFC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8657466" y="4205194"/>
            <a:ext cx="190211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11697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......</a:t>
            </a:r>
          </a:p>
        </p:txBody>
      </p:sp>
      <p:sp>
        <p:nvSpPr>
          <p:cNvPr id="15" name="椭圆 14"/>
          <p:cNvSpPr/>
          <p:nvPr>
            <p:custDataLst>
              <p:tags r:id="rId4"/>
            </p:custDataLst>
          </p:nvPr>
        </p:nvSpPr>
        <p:spPr>
          <a:xfrm>
            <a:off x="1603000" y="3406948"/>
            <a:ext cx="2137274" cy="2118688"/>
          </a:xfrm>
          <a:prstGeom prst="ellipse">
            <a:avLst/>
          </a:prstGeom>
          <a:solidFill>
            <a:srgbClr val="AACFC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>
          <a:xfrm>
            <a:off x="1838325" y="3753485"/>
            <a:ext cx="1954530" cy="1459230"/>
            <a:chOff x="2895" y="5911"/>
            <a:chExt cx="3078" cy="2298"/>
          </a:xfrm>
        </p:grpSpPr>
        <p:sp>
          <p:nvSpPr>
            <p:cNvPr id="8" name="文本框 7"/>
            <p:cNvSpPr txBox="1"/>
            <p:nvPr>
              <p:custDataLst>
                <p:tags r:id="rId13"/>
              </p:custDataLst>
            </p:nvPr>
          </p:nvSpPr>
          <p:spPr>
            <a:xfrm>
              <a:off x="2979" y="5911"/>
              <a:ext cx="299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11697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网络社区</a:t>
              </a:r>
            </a:p>
          </p:txBody>
        </p:sp>
        <p:sp>
          <p:nvSpPr>
            <p:cNvPr id="11" name="文本框 10"/>
            <p:cNvSpPr txBox="1"/>
            <p:nvPr>
              <p:custDataLst>
                <p:tags r:id="rId14"/>
              </p:custDataLst>
            </p:nvPr>
          </p:nvSpPr>
          <p:spPr>
            <a:xfrm>
              <a:off x="2895" y="6771"/>
              <a:ext cx="2601" cy="143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457200" algn="l">
                <a:buClrTx/>
                <a:buSzTx/>
                <a:buFontTx/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为监护人提供最新的医疗信息等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316220" y="3757295"/>
            <a:ext cx="1901190" cy="1536700"/>
            <a:chOff x="8372" y="5917"/>
            <a:chExt cx="2994" cy="2420"/>
          </a:xfrm>
        </p:grpSpPr>
        <p:sp>
          <p:nvSpPr>
            <p:cNvPr id="9" name="文本框 8"/>
            <p:cNvSpPr txBox="1"/>
            <p:nvPr>
              <p:custDataLst>
                <p:tags r:id="rId11"/>
              </p:custDataLst>
            </p:nvPr>
          </p:nvSpPr>
          <p:spPr>
            <a:xfrm>
              <a:off x="8372" y="5917"/>
              <a:ext cx="299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11697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位置标记</a:t>
              </a:r>
            </a:p>
          </p:txBody>
        </p:sp>
        <p:sp>
          <p:nvSpPr>
            <p:cNvPr id="16" name="文本框 15"/>
            <p:cNvSpPr txBox="1"/>
            <p:nvPr>
              <p:custDataLst>
                <p:tags r:id="rId12"/>
              </p:custDataLst>
            </p:nvPr>
          </p:nvSpPr>
          <p:spPr>
            <a:xfrm>
              <a:off x="8462" y="6749"/>
              <a:ext cx="2777" cy="158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457200" algn="l">
                <a:buClrTx/>
                <a:buSzTx/>
                <a:buFontTx/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对患者常去的位置进行标记，方便快速导航</a:t>
              </a:r>
            </a:p>
          </p:txBody>
        </p:sp>
      </p:grpSp>
      <p:sp>
        <p:nvSpPr>
          <p:cNvPr id="18" name="椭圆 17"/>
          <p:cNvSpPr/>
          <p:nvPr>
            <p:custDataLst>
              <p:tags r:id="rId5"/>
            </p:custDataLst>
          </p:nvPr>
        </p:nvSpPr>
        <p:spPr>
          <a:xfrm>
            <a:off x="6704552" y="1586159"/>
            <a:ext cx="2137274" cy="2118688"/>
          </a:xfrm>
          <a:prstGeom prst="ellipse">
            <a:avLst/>
          </a:prstGeom>
          <a:solidFill>
            <a:srgbClr val="AACFC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>
            <p:custDataLst>
              <p:tags r:id="rId6"/>
            </p:custDataLst>
          </p:nvPr>
        </p:nvSpPr>
        <p:spPr>
          <a:xfrm>
            <a:off x="3376216" y="1549214"/>
            <a:ext cx="2137274" cy="2118688"/>
          </a:xfrm>
          <a:prstGeom prst="ellipse">
            <a:avLst/>
          </a:prstGeom>
          <a:solidFill>
            <a:srgbClr val="AACFC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3516630" y="1868170"/>
            <a:ext cx="1984375" cy="1330960"/>
            <a:chOff x="5538" y="2942"/>
            <a:chExt cx="3125" cy="2096"/>
          </a:xfrm>
        </p:grpSpPr>
        <p:sp>
          <p:nvSpPr>
            <p:cNvPr id="20" name="文本框 19"/>
            <p:cNvSpPr txBox="1"/>
            <p:nvPr>
              <p:custDataLst>
                <p:tags r:id="rId9"/>
              </p:custDataLst>
            </p:nvPr>
          </p:nvSpPr>
          <p:spPr>
            <a:xfrm>
              <a:off x="5669" y="2942"/>
              <a:ext cx="299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11697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健康报告</a:t>
              </a:r>
            </a:p>
          </p:txBody>
        </p:sp>
        <p:sp>
          <p:nvSpPr>
            <p:cNvPr id="22" name="文本框 21"/>
            <p:cNvSpPr txBox="1"/>
            <p:nvPr>
              <p:custDataLst>
                <p:tags r:id="rId10"/>
              </p:custDataLst>
            </p:nvPr>
          </p:nvSpPr>
          <p:spPr>
            <a:xfrm>
              <a:off x="5538" y="3764"/>
              <a:ext cx="2924" cy="127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457200" algn="l">
                <a:buClrTx/>
                <a:buSzTx/>
                <a:buFontTx/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为监护人提供患者一天的健康报告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873240" y="1812925"/>
            <a:ext cx="1976120" cy="1385570"/>
            <a:chOff x="10824" y="2855"/>
            <a:chExt cx="3112" cy="2182"/>
          </a:xfrm>
        </p:grpSpPr>
        <p:sp>
          <p:nvSpPr>
            <p:cNvPr id="21" name="文本框 20"/>
            <p:cNvSpPr txBox="1"/>
            <p:nvPr>
              <p:custDataLst>
                <p:tags r:id="rId7"/>
              </p:custDataLst>
            </p:nvPr>
          </p:nvSpPr>
          <p:spPr>
            <a:xfrm>
              <a:off x="10942" y="2855"/>
              <a:ext cx="299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116979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远程遥控</a:t>
              </a:r>
            </a:p>
          </p:txBody>
        </p:sp>
        <p:sp>
          <p:nvSpPr>
            <p:cNvPr id="23" name="文本框 22"/>
            <p:cNvSpPr txBox="1"/>
            <p:nvPr>
              <p:custDataLst>
                <p:tags r:id="rId8"/>
              </p:custDataLst>
            </p:nvPr>
          </p:nvSpPr>
          <p:spPr>
            <a:xfrm>
              <a:off x="10824" y="3801"/>
              <a:ext cx="2810" cy="123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457200" algn="l">
                <a:buClrTx/>
                <a:buSzTx/>
                <a:buFontTx/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监护人通过远程遥控设备来满足患者需求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726322" y="1033133"/>
            <a:ext cx="28957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kern="500" dirty="0">
                <a:solidFill>
                  <a:schemeClr val="bg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其它需求</a:t>
            </a:r>
          </a:p>
        </p:txBody>
      </p:sp>
      <p:pic>
        <p:nvPicPr>
          <p:cNvPr id="24" name="图片 23" descr="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78090" y="923925"/>
            <a:ext cx="2981325" cy="5505450"/>
          </a:xfrm>
          <a:prstGeom prst="rect">
            <a:avLst/>
          </a:prstGeom>
        </p:spPr>
      </p:pic>
      <p:pic>
        <p:nvPicPr>
          <p:cNvPr id="25" name="图片 24" descr="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1455" y="895350"/>
            <a:ext cx="4514850" cy="5534025"/>
          </a:xfrm>
          <a:prstGeom prst="rect">
            <a:avLst/>
          </a:prstGeom>
        </p:spPr>
      </p:pic>
      <p:pic>
        <p:nvPicPr>
          <p:cNvPr id="26" name="图片 25" descr="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621905" y="1033145"/>
            <a:ext cx="3086100" cy="5514975"/>
          </a:xfrm>
          <a:prstGeom prst="rect">
            <a:avLst/>
          </a:prstGeom>
        </p:spPr>
      </p:pic>
      <p:pic>
        <p:nvPicPr>
          <p:cNvPr id="27" name="图片 26" descr="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895350"/>
            <a:ext cx="4887595" cy="5534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jb3VudCI6MywiaGRpZCI6Ijg1ZjU1MWJmMTZhM2Q5YjFiYjc1NDE2NWMwODhjYWQzIiwidXNlckNvdW50Ijoz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5.22692913385828,&quot;left&quot;:96.45,&quot;top&quot;:218.99937007874013,&quot;width&quot;:698.7}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5,&quot;left&quot;:132.1,&quot;top&quot;:165.75,&quot;width&quot;:704.95}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5,&quot;left&quot;:132.1,&quot;top&quot;:165.75,&quot;width&quot;:704.95}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5,&quot;left&quot;:132.1,&quot;top&quot;:165.75,&quot;width&quot;:704.95}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66.82582677165354,&quot;left&quot;:124.88858267716535,&quot;top&quot;:194.0532283464567,&quot;width&quot;:681.4262992125985}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66.82582677165354,&quot;left&quot;:124.88858267716535,&quot;top&quot;:194.0532283464567,&quot;width&quot;:681.4262992125985}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66.82582677165354,&quot;left&quot;:124.88858267716535,&quot;top&quot;:194.0532283464567,&quot;width&quot;:681.4262992125985}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66.82582677165354,&quot;left&quot;:124.88858267716535,&quot;top&quot;:194.0532283464567,&quot;width&quot;:681.4262992125985}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66.82582677165354,&quot;left&quot;:124.88858267716535,&quot;top&quot;:194.0532283464567,&quot;width&quot;:681.4262992125985}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66.82582677165354,&quot;left&quot;:124.88858267716535,&quot;top&quot;:194.0532283464567,&quot;width&quot;:681.4262992125985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5.22692913385828,&quot;left&quot;:96.45,&quot;top&quot;:218.99937007874013,&quot;width&quot;:698.7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5.22692913385828,&quot;left&quot;:96.45,&quot;top&quot;:218.99937007874013,&quot;width&quot;:698.7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5.22692913385828,&quot;left&quot;:96.45,&quot;top&quot;:218.99937007874013,&quot;width&quot;:698.7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5.22692913385828,&quot;left&quot;:96.45,&quot;top&quot;:218.99937007874013,&quot;width&quot;:698.7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5.22692913385828,&quot;left&quot;:96.45,&quot;top&quot;:218.99937007874013,&quot;width&quot;:698.7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5.22692913385828,&quot;left&quot;:96.45,&quot;top&quot;:218.99937007874013,&quot;width&quot;:698.7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5.22692913385828,&quot;left&quot;:96.45,&quot;top&quot;:218.99937007874013,&quot;width&quot;:698.7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5.22692913385828,&quot;left&quot;:96.45,&quot;top&quot;:218.99937007874013,&quot;width&quot;:698.7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5.22692913385828,&quot;left&quot;:96.45,&quot;top&quot;:218.99937007874013,&quot;width&quot;:698.7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5.22692913385828,&quot;left&quot;:96.45,&quot;top&quot;:218.99937007874013,&quot;width&quot;:698.7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5.22692913385828,&quot;left&quot;:96.45,&quot;top&quot;:218.99937007874013,&quot;width&quot;:698.7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5.22692913385828,&quot;left&quot;:96.45,&quot;top&quot;:218.99937007874013,&quot;width&quot;:698.7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5.22692913385828,&quot;left&quot;:96.45,&quot;top&quot;:218.99937007874013,&quot;width&quot;:698.7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9.3255118110236,&quot;left&quot;:111.45,&quot;top&quot;:99.26346456692913,&quot;width&quot;:746.4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9.3255118110236,&quot;left&quot;:111.45,&quot;top&quot;:99.26346456692913,&quot;width&quot;:746.4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9.3255118110236,&quot;left&quot;:111.45,&quot;top&quot;:99.26346456692913,&quot;width&quot;:746.4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9.3255118110236,&quot;left&quot;:111.45,&quot;top&quot;:99.26346456692913,&quot;width&quot;:746.4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9.3255118110236,&quot;left&quot;:111.45,&quot;top&quot;:99.26346456692913,&quot;width&quot;:746.4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9.3255118110236,&quot;left&quot;:111.45,&quot;top&quot;:99.26346456692913,&quot;width&quot;:746.4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3365354330709,&quot;left&quot;:111.45,&quot;top&quot;:99.26346456692913,&quot;width&quot;:746.4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5.22692913385828,&quot;left&quot;:96.45,&quot;top&quot;:218.99937007874013,&quot;width&quot;:698.7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3365354330709,&quot;left&quot;:111.45,&quot;top&quot;:99.26346456692913,&quot;width&quot;:746.4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3365354330709,&quot;left&quot;:111.45,&quot;top&quot;:99.26346456692913,&quot;width&quot;:746.4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3365354330709,&quot;left&quot;:111.45,&quot;top&quot;:99.26346456692913,&quot;width&quot;:746.4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3365354330709,&quot;left&quot;:111.45,&quot;top&quot;:99.26346456692913,&quot;width&quot;:746.4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3365354330709,&quot;left&quot;:111.45,&quot;top&quot;:99.26346456692913,&quot;width&quot;:746.4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3365354330709,&quot;left&quot;:111.45,&quot;top&quot;:99.26346456692913,&quot;width&quot;:746.4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66.82582677165354,&quot;left&quot;:124.88858267716535,&quot;top&quot;:194.0532283464567,&quot;width&quot;:681.4262992125985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66.82582677165354,&quot;left&quot;:124.88858267716535,&quot;top&quot;:194.0532283464567,&quot;width&quot;:681.4262992125985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6.40173228346458,&quot;left&quot;:194.48299212598425,&quot;top&quot;:152.84897637795274,&quot;width&quot;:569.2455118110237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6.40173228346458,&quot;left&quot;:194.48299212598425,&quot;top&quot;:152.84897637795274,&quot;width&quot;:569.2455118110237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5.22692913385828,&quot;left&quot;:96.45,&quot;top&quot;:218.99937007874013,&quot;width&quot;:698.7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6.40173228346458,&quot;left&quot;:194.48299212598425,&quot;top&quot;:152.84897637795274,&quot;width&quot;:569.2455118110237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6.40173228346458,&quot;left&quot;:194.48299212598425,&quot;top&quot;:152.84897637795274,&quot;width&quot;:569.2455118110237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6.40173228346458,&quot;left&quot;:194.48299212598425,&quot;top&quot;:152.84897637795274,&quot;width&quot;:569.2455118110237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6.40173228346458,&quot;left&quot;:194.48299212598425,&quot;top&quot;:152.84897637795274,&quot;width&quot;:569.2455118110237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6.40173228346458,&quot;left&quot;:194.48299212598425,&quot;top&quot;:152.84897637795274,&quot;width&quot;:569.2455118110237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6.40173228346458,&quot;left&quot;:194.48299212598425,&quot;top&quot;:152.84897637795274,&quot;width&quot;:569.2455118110237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8.8272440944882,&quot;left&quot;:124.88858267716535,&quot;top&quot;:194.0532283464567,&quot;width&quot;:681.4262992125985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66.82582677165354,&quot;left&quot;:124.88858267716535,&quot;top&quot;:194.0532283464567,&quot;width&quot;:681.4262992125985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8.8272440944882,&quot;left&quot;:124.88858267716535,&quot;top&quot;:194.0532283464567,&quot;width&quot;:681.4262992125985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8.8272440944882,&quot;left&quot;:124.88858267716535,&quot;top&quot;:194.0532283464567,&quot;width&quot;:681.4262992125985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5.22692913385828,&quot;left&quot;:96.45,&quot;top&quot;:218.99937007874013,&quot;width&quot;:698.7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8.8272440944882,&quot;left&quot;:124.88858267716535,&quot;top&quot;:194.0532283464567,&quot;width&quot;:681.4262992125985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8.8272440944882,&quot;left&quot;:124.88858267716535,&quot;top&quot;:194.0532283464567,&quot;width&quot;:681.4262992125985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1.1892125984252,&quot;left&quot;:122.85692913385826,&quot;top&quot;:121.98535433070865,&quot;width&quot;:708.606062992126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1.1892125984252,&quot;left&quot;:122.85692913385826,&quot;top&quot;:121.98535433070865,&quot;width&quot;:708.606062992126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1.1892125984252,&quot;left&quot;:122.85692913385826,&quot;top&quot;:121.98535433070865,&quot;width&quot;:708.606062992126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1.1892125984252,&quot;left&quot;:122.85692913385826,&quot;top&quot;:121.98535433070865,&quot;width&quot;:708.606062992126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1.1892125984252,&quot;left&quot;:122.85692913385826,&quot;top&quot;:121.98535433070865,&quot;width&quot;:708.606062992126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1.1892125984252,&quot;left&quot;:122.85692913385826,&quot;top&quot;:121.98535433070865,&quot;width&quot;:708.606062992126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1.1892125984252,&quot;left&quot;:122.85692913385826,&quot;top&quot;:121.98535433070865,&quot;width&quot;:708.606062992126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1.1892125984252,&quot;left&quot;:122.85692913385826,&quot;top&quot;:121.98535433070865,&quot;width&quot;:708.606062992126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5.22692913385828,&quot;left&quot;:96.45,&quot;top&quot;:218.99937007874013,&quot;width&quot;:698.7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1.1892125984252,&quot;left&quot;:122.85692913385826,&quot;top&quot;:121.98535433070865,&quot;width&quot;:708.606062992126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1.1892125984252,&quot;left&quot;:122.85692913385826,&quot;top&quot;:121.98535433070865,&quot;width&quot;:708.606062992126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1.1892125984252,&quot;left&quot;:122.85692913385826,&quot;top&quot;:121.98535433070865,&quot;width&quot;:708.606062992126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1.1892125984252,&quot;left&quot;:122.85692913385826,&quot;top&quot;:121.98535433070865,&quot;width&quot;:708.606062992126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1.1892125984252,&quot;left&quot;:122.85692913385826,&quot;top&quot;:121.98535433070865,&quot;width&quot;:708.606062992126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1.1892125984252,&quot;left&quot;:122.85692913385826,&quot;top&quot;:121.98535433070865,&quot;width&quot;:708.606062992126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5.52755905511813,&quot;left&quot;:57.64866141732282,&quot;top&quot;:219.50070866141732,&quot;width&quot;:838.924566929134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5.52755905511813,&quot;left&quot;:57.64866141732282,&quot;top&quot;:219.50070866141732,&quot;width&quot;:838.924566929134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5.52755905511813,&quot;left&quot;:57.64866141732282,&quot;top&quot;:219.50070866141732,&quot;width&quot;:838.924566929134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5.52755905511813,&quot;left&quot;:57.64866141732282,&quot;top&quot;:219.50070866141732,&quot;width&quot;:838.924566929134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5.22692913385828,&quot;left&quot;:96.45,&quot;top&quot;:218.99937007874013,&quot;width&quot;:698.7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6.40173228346458,&quot;left&quot;:194.48299212598425,&quot;top&quot;:152.84897637795274,&quot;width&quot;:569.2455118110236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6.40173228346458,&quot;left&quot;:194.48299212598425,&quot;top&quot;:152.84897637795274,&quot;width&quot;:569.2455118110236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6.40173228346458,&quot;left&quot;:194.48299212598425,&quot;top&quot;:152.84897637795274,&quot;width&quot;:569.2455118110236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6.40173228346458,&quot;left&quot;:194.48299212598425,&quot;top&quot;:152.84897637795274,&quot;width&quot;:569.2455118110236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6.40173228346458,&quot;left&quot;:194.48299212598425,&quot;top&quot;:152.84897637795274,&quot;width&quot;:569.2455118110236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6.40173228346458,&quot;left&quot;:194.48299212598425,&quot;top&quot;:152.84897637795274,&quot;width&quot;:569.2455118110236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6.40173228346458,&quot;left&quot;:194.48299212598425,&quot;top&quot;:152.84897637795274,&quot;width&quot;:569.2455118110236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6.40173228346458,&quot;left&quot;:194.48299212598425,&quot;top&quot;:152.84897637795274,&quot;width&quot;:569.2455118110236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6.40173228346458,&quot;left&quot;:194.48299212598425,&quot;top&quot;:152.84897637795274,&quot;width&quot;:569.2455118110236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6.40173228346458,&quot;left&quot;:194.48299212598425,&quot;top&quot;:152.84897637795274,&quot;width&quot;:569.2455118110236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5.22692913385828,&quot;left&quot;:96.45,&quot;top&quot;:218.99937007874013,&quot;width&quot;:698.7}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66.82582677165354,&quot;left&quot;:124.88858267716535,&quot;top&quot;:194.0532283464567,&quot;width&quot;:681.4262992125985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66.82582677165354,&quot;left&quot;:124.88858267716535,&quot;top&quot;:194.0532283464567,&quot;width&quot;:681.4262992125985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66.82582677165354,&quot;left&quot;:124.88858267716535,&quot;top&quot;:194.0532283464567,&quot;width&quot;:681.4262992125985}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66.82582677165354,&quot;left&quot;:124.88858267716535,&quot;top&quot;:194.0532283464567,&quot;width&quot;:681.4262992125985}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66.82582677165354,&quot;left&quot;:124.88858267716535,&quot;top&quot;:194.0532283464567,&quot;width&quot;:681.4262992125985}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66.82582677165354,&quot;left&quot;:124.88858267716535,&quot;top&quot;:194.0532283464567,&quot;width&quot;:681.4262992125985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66.82582677165354,&quot;left&quot;:124.88858267716535,&quot;top&quot;:194.0532283464567,&quot;width&quot;:681.4262992125985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4.72354330708657,&quot;left&quot;:170.3,&quot;top&quot;:205.24464566929137,&quot;width&quot;:618.467401574803}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4.72354330708657,&quot;left&quot;:170.3,&quot;top&quot;:205.24464566929137,&quot;width&quot;:618.467401574803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4.72354330708657,&quot;left&quot;:170.3,&quot;top&quot;:205.24464566929137,&quot;width&quot;:618.467401574803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05.22692913385828,&quot;left&quot;:96.45,&quot;top&quot;:218.99937007874013,&quot;width&quot;:698.7}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4.72354330708657,&quot;left&quot;:170.3,&quot;top&quot;:205.24464566929137,&quot;width&quot;:618.467401574803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4.72354330708657,&quot;left&quot;:170.3,&quot;top&quot;:205.24464566929137,&quot;width&quot;:618.467401574803}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4.72354330708657,&quot;left&quot;:170.3,&quot;top&quot;:205.24464566929137,&quot;width&quot;:618.467401574803}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4.72354330708657,&quot;left&quot;:170.3,&quot;top&quot;:205.24464566929137,&quot;width&quot;:618.467401574803}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4.72354330708657,&quot;left&quot;:170.3,&quot;top&quot;:205.24464566929137,&quot;width&quot;:618.467401574803}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4.72354330708657,&quot;left&quot;:170.3,&quot;top&quot;:205.24464566929137,&quot;width&quot;:618.467401574803}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5,&quot;left&quot;:132.1,&quot;top&quot;:165.75,&quot;width&quot;:704.95}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5,&quot;left&quot;:132.1,&quot;top&quot;:165.75,&quot;width&quot;:704.95}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5,&quot;left&quot;:132.1,&quot;top&quot;:165.75,&quot;width&quot;:704.95}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5,&quot;left&quot;:132.1,&quot;top&quot;:165.75,&quot;width&quot;:704.95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1303</Words>
  <Application>Microsoft Office PowerPoint</Application>
  <PresentationFormat>宽屏</PresentationFormat>
  <Paragraphs>169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7" baseType="lpstr">
      <vt:lpstr>Microsoft YaHei Light</vt:lpstr>
      <vt:lpstr>等线</vt:lpstr>
      <vt:lpstr>等线 Light</vt:lpstr>
      <vt:lpstr>黑体</vt:lpstr>
      <vt:lpstr>华文楷体</vt:lpstr>
      <vt:lpstr>华文中宋</vt:lpstr>
      <vt:lpstr>微软雅黑</vt:lpstr>
      <vt:lpstr>Arial</vt:lpstr>
      <vt:lpstr>Broadway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3253048264@qq.com</dc:creator>
  <cp:lastModifiedBy>淑仪 刘</cp:lastModifiedBy>
  <cp:revision>163</cp:revision>
  <dcterms:created xsi:type="dcterms:W3CDTF">2020-03-31T01:56:00Z</dcterms:created>
  <dcterms:modified xsi:type="dcterms:W3CDTF">2024-06-18T03:15:28Z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2052-12.1.0.17133</vt:lpwstr>
  </property>
  <property fmtid="{D5CDD505-2E9C-101B-9397-08002B2CF9AE}" pid="3" name="KSOTemplateUUID">
    <vt:lpwstr>v1.0_mb_DCdW1WAF7S8iGFuY4CsELg==</vt:lpwstr>
  </property>
  <property fmtid="{D5CDD505-2E9C-101B-9397-08002B2CF9AE}" pid="4" name="ICV">
    <vt:lpwstr>CF65457C2F4B45429AD32990C61766F2_11</vt:lpwstr>
  </property>
</Properties>
</file>